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31.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32.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3.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34.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5.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36.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theme/theme37.xml" ContentType="application/vnd.openxmlformats-officedocument.theme+xml"/>
  <Override PartName="/ppt/theme/theme3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8" r:id="rId4"/>
    <p:sldMasterId id="2147483720" r:id="rId5"/>
    <p:sldMasterId id="2147483744" r:id="rId6"/>
    <p:sldMasterId id="2147483756" r:id="rId7"/>
    <p:sldMasterId id="2147483768" r:id="rId8"/>
    <p:sldMasterId id="2147483792" r:id="rId9"/>
    <p:sldMasterId id="2147483804" r:id="rId10"/>
    <p:sldMasterId id="2147483816" r:id="rId11"/>
    <p:sldMasterId id="2147483864" r:id="rId12"/>
    <p:sldMasterId id="2147483876" r:id="rId13"/>
    <p:sldMasterId id="2147483888" r:id="rId14"/>
    <p:sldMasterId id="2147483900" r:id="rId15"/>
    <p:sldMasterId id="2147483912" r:id="rId16"/>
    <p:sldMasterId id="2147483924" r:id="rId17"/>
    <p:sldMasterId id="2147483936" r:id="rId18"/>
    <p:sldMasterId id="2147483948" r:id="rId19"/>
    <p:sldMasterId id="2147483960" r:id="rId20"/>
    <p:sldMasterId id="2147483972" r:id="rId21"/>
    <p:sldMasterId id="2147483984" r:id="rId22"/>
    <p:sldMasterId id="2147483996" r:id="rId23"/>
    <p:sldMasterId id="2147484008" r:id="rId24"/>
    <p:sldMasterId id="2147484020" r:id="rId25"/>
    <p:sldMasterId id="2147484032" r:id="rId26"/>
    <p:sldMasterId id="2147484044" r:id="rId27"/>
    <p:sldMasterId id="2147484056" r:id="rId28"/>
    <p:sldMasterId id="2147484080" r:id="rId29"/>
    <p:sldMasterId id="2147484092" r:id="rId30"/>
    <p:sldMasterId id="2147484104" r:id="rId31"/>
    <p:sldMasterId id="2147484117" r:id="rId32"/>
    <p:sldMasterId id="2147484129" r:id="rId33"/>
    <p:sldMasterId id="2147484141" r:id="rId34"/>
    <p:sldMasterId id="2147484153" r:id="rId35"/>
    <p:sldMasterId id="2147484165" r:id="rId36"/>
    <p:sldMasterId id="2147484177" r:id="rId37"/>
  </p:sldMasterIdLst>
  <p:notesMasterIdLst>
    <p:notesMasterId r:id="rId129"/>
  </p:notesMasterIdLst>
  <p:sldIdLst>
    <p:sldId id="256" r:id="rId38"/>
    <p:sldId id="274" r:id="rId39"/>
    <p:sldId id="276" r:id="rId40"/>
    <p:sldId id="261" r:id="rId41"/>
    <p:sldId id="268" r:id="rId42"/>
    <p:sldId id="277" r:id="rId43"/>
    <p:sldId id="262" r:id="rId44"/>
    <p:sldId id="267" r:id="rId45"/>
    <p:sldId id="271" r:id="rId46"/>
    <p:sldId id="270" r:id="rId47"/>
    <p:sldId id="272" r:id="rId48"/>
    <p:sldId id="278" r:id="rId49"/>
    <p:sldId id="280" r:id="rId50"/>
    <p:sldId id="281" r:id="rId51"/>
    <p:sldId id="286" r:id="rId52"/>
    <p:sldId id="379" r:id="rId53"/>
    <p:sldId id="287" r:id="rId54"/>
    <p:sldId id="329" r:id="rId55"/>
    <p:sldId id="330" r:id="rId56"/>
    <p:sldId id="331" r:id="rId57"/>
    <p:sldId id="332" r:id="rId58"/>
    <p:sldId id="333" r:id="rId59"/>
    <p:sldId id="334" r:id="rId60"/>
    <p:sldId id="335" r:id="rId61"/>
    <p:sldId id="336" r:id="rId62"/>
    <p:sldId id="337" r:id="rId63"/>
    <p:sldId id="338" r:id="rId64"/>
    <p:sldId id="339" r:id="rId65"/>
    <p:sldId id="340" r:id="rId66"/>
    <p:sldId id="341" r:id="rId67"/>
    <p:sldId id="348" r:id="rId68"/>
    <p:sldId id="380" r:id="rId69"/>
    <p:sldId id="349" r:id="rId70"/>
    <p:sldId id="350" r:id="rId71"/>
    <p:sldId id="351" r:id="rId72"/>
    <p:sldId id="352" r:id="rId73"/>
    <p:sldId id="381" r:id="rId74"/>
    <p:sldId id="325" r:id="rId75"/>
    <p:sldId id="326" r:id="rId76"/>
    <p:sldId id="327" r:id="rId77"/>
    <p:sldId id="316" r:id="rId78"/>
    <p:sldId id="382" r:id="rId79"/>
    <p:sldId id="317" r:id="rId80"/>
    <p:sldId id="318" r:id="rId81"/>
    <p:sldId id="322" r:id="rId82"/>
    <p:sldId id="323" r:id="rId83"/>
    <p:sldId id="324" r:id="rId84"/>
    <p:sldId id="365" r:id="rId85"/>
    <p:sldId id="383" r:id="rId86"/>
    <p:sldId id="366" r:id="rId87"/>
    <p:sldId id="367" r:id="rId88"/>
    <p:sldId id="362" r:id="rId89"/>
    <p:sldId id="363" r:id="rId90"/>
    <p:sldId id="364" r:id="rId91"/>
    <p:sldId id="358" r:id="rId92"/>
    <p:sldId id="359" r:id="rId93"/>
    <p:sldId id="360" r:id="rId94"/>
    <p:sldId id="361" r:id="rId95"/>
    <p:sldId id="264" r:id="rId96"/>
    <p:sldId id="288" r:id="rId97"/>
    <p:sldId id="284" r:id="rId98"/>
    <p:sldId id="285" r:id="rId99"/>
    <p:sldId id="345" r:id="rId100"/>
    <p:sldId id="346" r:id="rId101"/>
    <p:sldId id="347" r:id="rId102"/>
    <p:sldId id="342" r:id="rId103"/>
    <p:sldId id="343" r:id="rId104"/>
    <p:sldId id="344" r:id="rId105"/>
    <p:sldId id="304" r:id="rId106"/>
    <p:sldId id="305" r:id="rId107"/>
    <p:sldId id="306" r:id="rId108"/>
    <p:sldId id="283" r:id="rId109"/>
    <p:sldId id="307" r:id="rId110"/>
    <p:sldId id="308" r:id="rId111"/>
    <p:sldId id="309" r:id="rId112"/>
    <p:sldId id="310" r:id="rId113"/>
    <p:sldId id="311" r:id="rId114"/>
    <p:sldId id="384" r:id="rId115"/>
    <p:sldId id="257" r:id="rId116"/>
    <p:sldId id="356" r:id="rId117"/>
    <p:sldId id="357" r:id="rId118"/>
    <p:sldId id="368" r:id="rId119"/>
    <p:sldId id="369" r:id="rId120"/>
    <p:sldId id="370" r:id="rId121"/>
    <p:sldId id="371" r:id="rId122"/>
    <p:sldId id="372" r:id="rId123"/>
    <p:sldId id="373" r:id="rId124"/>
    <p:sldId id="374" r:id="rId125"/>
    <p:sldId id="375" r:id="rId126"/>
    <p:sldId id="376" r:id="rId127"/>
    <p:sldId id="378" r:id="rId1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4F82"/>
    <a:srgbClr val="031D46"/>
    <a:srgbClr val="A38260"/>
    <a:srgbClr val="001F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7876" autoAdjust="0"/>
  </p:normalViewPr>
  <p:slideViewPr>
    <p:cSldViewPr snapToGrid="0">
      <p:cViewPr varScale="1">
        <p:scale>
          <a:sx n="197" d="100"/>
          <a:sy n="197" d="100"/>
        </p:scale>
        <p:origin x="-488" y="-104"/>
      </p:cViewPr>
      <p:guideLst>
        <p:guide orient="horz" pos="2160"/>
        <p:guide pos="2880"/>
      </p:guideLst>
    </p:cSldViewPr>
  </p:slideViewPr>
  <p:notesTextViewPr>
    <p:cViewPr>
      <p:scale>
        <a:sx n="1" d="1"/>
        <a:sy n="1" d="1"/>
      </p:scale>
      <p:origin x="0" y="0"/>
    </p:cViewPr>
  </p:notesTextViewPr>
  <p:sorterViewPr>
    <p:cViewPr>
      <p:scale>
        <a:sx n="100" d="100"/>
        <a:sy n="100" d="100"/>
      </p:scale>
      <p:origin x="0" y="4816"/>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 Target="slides/slide23.xml"/><Relationship Id="rId61" Type="http://schemas.openxmlformats.org/officeDocument/2006/relationships/slide" Target="slides/slide24.xml"/><Relationship Id="rId62" Type="http://schemas.openxmlformats.org/officeDocument/2006/relationships/slide" Target="slides/slide25.xml"/><Relationship Id="rId63" Type="http://schemas.openxmlformats.org/officeDocument/2006/relationships/slide" Target="slides/slide26.xml"/><Relationship Id="rId64" Type="http://schemas.openxmlformats.org/officeDocument/2006/relationships/slide" Target="slides/slide27.xml"/><Relationship Id="rId65" Type="http://schemas.openxmlformats.org/officeDocument/2006/relationships/slide" Target="slides/slide28.xml"/><Relationship Id="rId66" Type="http://schemas.openxmlformats.org/officeDocument/2006/relationships/slide" Target="slides/slide29.xml"/><Relationship Id="rId67" Type="http://schemas.openxmlformats.org/officeDocument/2006/relationships/slide" Target="slides/slide30.xml"/><Relationship Id="rId68" Type="http://schemas.openxmlformats.org/officeDocument/2006/relationships/slide" Target="slides/slide31.xml"/><Relationship Id="rId69" Type="http://schemas.openxmlformats.org/officeDocument/2006/relationships/slide" Target="slides/slide32.xml"/><Relationship Id="rId120" Type="http://schemas.openxmlformats.org/officeDocument/2006/relationships/slide" Target="slides/slide83.xml"/><Relationship Id="rId121" Type="http://schemas.openxmlformats.org/officeDocument/2006/relationships/slide" Target="slides/slide84.xml"/><Relationship Id="rId122" Type="http://schemas.openxmlformats.org/officeDocument/2006/relationships/slide" Target="slides/slide85.xml"/><Relationship Id="rId123" Type="http://schemas.openxmlformats.org/officeDocument/2006/relationships/slide" Target="slides/slide86.xml"/><Relationship Id="rId124" Type="http://schemas.openxmlformats.org/officeDocument/2006/relationships/slide" Target="slides/slide87.xml"/><Relationship Id="rId125" Type="http://schemas.openxmlformats.org/officeDocument/2006/relationships/slide" Target="slides/slide88.xml"/><Relationship Id="rId126" Type="http://schemas.openxmlformats.org/officeDocument/2006/relationships/slide" Target="slides/slide89.xml"/><Relationship Id="rId127" Type="http://schemas.openxmlformats.org/officeDocument/2006/relationships/slide" Target="slides/slide90.xml"/><Relationship Id="rId128" Type="http://schemas.openxmlformats.org/officeDocument/2006/relationships/slide" Target="slides/slide91.xml"/><Relationship Id="rId129" Type="http://schemas.openxmlformats.org/officeDocument/2006/relationships/notesMaster" Target="notesMasters/notesMaster1.xml"/><Relationship Id="rId40" Type="http://schemas.openxmlformats.org/officeDocument/2006/relationships/slide" Target="slides/slide3.xml"/><Relationship Id="rId41" Type="http://schemas.openxmlformats.org/officeDocument/2006/relationships/slide" Target="slides/slide4.xml"/><Relationship Id="rId42" Type="http://schemas.openxmlformats.org/officeDocument/2006/relationships/slide" Target="slides/slide5.xml"/><Relationship Id="rId90" Type="http://schemas.openxmlformats.org/officeDocument/2006/relationships/slide" Target="slides/slide53.xml"/><Relationship Id="rId91" Type="http://schemas.openxmlformats.org/officeDocument/2006/relationships/slide" Target="slides/slide54.xml"/><Relationship Id="rId92" Type="http://schemas.openxmlformats.org/officeDocument/2006/relationships/slide" Target="slides/slide55.xml"/><Relationship Id="rId93" Type="http://schemas.openxmlformats.org/officeDocument/2006/relationships/slide" Target="slides/slide56.xml"/><Relationship Id="rId94" Type="http://schemas.openxmlformats.org/officeDocument/2006/relationships/slide" Target="slides/slide57.xml"/><Relationship Id="rId95" Type="http://schemas.openxmlformats.org/officeDocument/2006/relationships/slide" Target="slides/slide58.xml"/><Relationship Id="rId96" Type="http://schemas.openxmlformats.org/officeDocument/2006/relationships/slide" Target="slides/slide59.xml"/><Relationship Id="rId101" Type="http://schemas.openxmlformats.org/officeDocument/2006/relationships/slide" Target="slides/slide64.xml"/><Relationship Id="rId102" Type="http://schemas.openxmlformats.org/officeDocument/2006/relationships/slide" Target="slides/slide65.xml"/><Relationship Id="rId103" Type="http://schemas.openxmlformats.org/officeDocument/2006/relationships/slide" Target="slides/slide66.xml"/><Relationship Id="rId104" Type="http://schemas.openxmlformats.org/officeDocument/2006/relationships/slide" Target="slides/slide67.xml"/><Relationship Id="rId105" Type="http://schemas.openxmlformats.org/officeDocument/2006/relationships/slide" Target="slides/slide68.xml"/><Relationship Id="rId106" Type="http://schemas.openxmlformats.org/officeDocument/2006/relationships/slide" Target="slides/slide69.xml"/><Relationship Id="rId107" Type="http://schemas.openxmlformats.org/officeDocument/2006/relationships/slide" Target="slides/slide70.xml"/><Relationship Id="rId108" Type="http://schemas.openxmlformats.org/officeDocument/2006/relationships/slide" Target="slides/slide71.xml"/><Relationship Id="rId109" Type="http://schemas.openxmlformats.org/officeDocument/2006/relationships/slide" Target="slides/slide72.xml"/><Relationship Id="rId97" Type="http://schemas.openxmlformats.org/officeDocument/2006/relationships/slide" Target="slides/slide60.xml"/><Relationship Id="rId98" Type="http://schemas.openxmlformats.org/officeDocument/2006/relationships/slide" Target="slides/slide61.xml"/><Relationship Id="rId99" Type="http://schemas.openxmlformats.org/officeDocument/2006/relationships/slide" Target="slides/slide62.xml"/><Relationship Id="rId43" Type="http://schemas.openxmlformats.org/officeDocument/2006/relationships/slide" Target="slides/slide6.xml"/><Relationship Id="rId44" Type="http://schemas.openxmlformats.org/officeDocument/2006/relationships/slide" Target="slides/slide7.xml"/><Relationship Id="rId45" Type="http://schemas.openxmlformats.org/officeDocument/2006/relationships/slide" Target="slides/slide8.xml"/><Relationship Id="rId46" Type="http://schemas.openxmlformats.org/officeDocument/2006/relationships/slide" Target="slides/slide9.xml"/><Relationship Id="rId47" Type="http://schemas.openxmlformats.org/officeDocument/2006/relationships/slide" Target="slides/slide10.xml"/><Relationship Id="rId48" Type="http://schemas.openxmlformats.org/officeDocument/2006/relationships/slide" Target="slides/slide11.xml"/><Relationship Id="rId49" Type="http://schemas.openxmlformats.org/officeDocument/2006/relationships/slide" Target="slides/slide12.xml"/><Relationship Id="rId100" Type="http://schemas.openxmlformats.org/officeDocument/2006/relationships/slide" Target="slides/slide63.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 Target="slides/slide33.xml"/><Relationship Id="rId71" Type="http://schemas.openxmlformats.org/officeDocument/2006/relationships/slide" Target="slides/slide34.xml"/><Relationship Id="rId72" Type="http://schemas.openxmlformats.org/officeDocument/2006/relationships/slide" Target="slides/slide35.xml"/><Relationship Id="rId73" Type="http://schemas.openxmlformats.org/officeDocument/2006/relationships/slide" Target="slides/slide36.xml"/><Relationship Id="rId74" Type="http://schemas.openxmlformats.org/officeDocument/2006/relationships/slide" Target="slides/slide37.xml"/><Relationship Id="rId75" Type="http://schemas.openxmlformats.org/officeDocument/2006/relationships/slide" Target="slides/slide38.xml"/><Relationship Id="rId76" Type="http://schemas.openxmlformats.org/officeDocument/2006/relationships/slide" Target="slides/slide39.xml"/><Relationship Id="rId77" Type="http://schemas.openxmlformats.org/officeDocument/2006/relationships/slide" Target="slides/slide40.xml"/><Relationship Id="rId78" Type="http://schemas.openxmlformats.org/officeDocument/2006/relationships/slide" Target="slides/slide41.xml"/><Relationship Id="rId79" Type="http://schemas.openxmlformats.org/officeDocument/2006/relationships/slide" Target="slides/slide4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30" Type="http://schemas.openxmlformats.org/officeDocument/2006/relationships/printerSettings" Target="printerSettings/printerSettings1.bin"/><Relationship Id="rId131" Type="http://schemas.openxmlformats.org/officeDocument/2006/relationships/presProps" Target="presProps.xml"/><Relationship Id="rId132" Type="http://schemas.openxmlformats.org/officeDocument/2006/relationships/viewProps" Target="viewProps.xml"/><Relationship Id="rId133" Type="http://schemas.openxmlformats.org/officeDocument/2006/relationships/theme" Target="theme/theme1.xml"/><Relationship Id="rId13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13.xml"/><Relationship Id="rId51" Type="http://schemas.openxmlformats.org/officeDocument/2006/relationships/slide" Target="slides/slide14.xml"/><Relationship Id="rId52" Type="http://schemas.openxmlformats.org/officeDocument/2006/relationships/slide" Target="slides/slide15.xml"/><Relationship Id="rId53" Type="http://schemas.openxmlformats.org/officeDocument/2006/relationships/slide" Target="slides/slide16.xml"/><Relationship Id="rId54" Type="http://schemas.openxmlformats.org/officeDocument/2006/relationships/slide" Target="slides/slide17.xml"/><Relationship Id="rId55" Type="http://schemas.openxmlformats.org/officeDocument/2006/relationships/slide" Target="slides/slide18.xml"/><Relationship Id="rId56" Type="http://schemas.openxmlformats.org/officeDocument/2006/relationships/slide" Target="slides/slide19.xml"/><Relationship Id="rId57" Type="http://schemas.openxmlformats.org/officeDocument/2006/relationships/slide" Target="slides/slide20.xml"/><Relationship Id="rId58" Type="http://schemas.openxmlformats.org/officeDocument/2006/relationships/slide" Target="slides/slide21.xml"/><Relationship Id="rId59" Type="http://schemas.openxmlformats.org/officeDocument/2006/relationships/slide" Target="slides/slide22.xml"/><Relationship Id="rId110" Type="http://schemas.openxmlformats.org/officeDocument/2006/relationships/slide" Target="slides/slide73.xml"/><Relationship Id="rId111" Type="http://schemas.openxmlformats.org/officeDocument/2006/relationships/slide" Target="slides/slide74.xml"/><Relationship Id="rId112" Type="http://schemas.openxmlformats.org/officeDocument/2006/relationships/slide" Target="slides/slide75.xml"/><Relationship Id="rId113" Type="http://schemas.openxmlformats.org/officeDocument/2006/relationships/slide" Target="slides/slide76.xml"/><Relationship Id="rId114" Type="http://schemas.openxmlformats.org/officeDocument/2006/relationships/slide" Target="slides/slide77.xml"/><Relationship Id="rId115" Type="http://schemas.openxmlformats.org/officeDocument/2006/relationships/slide" Target="slides/slide78.xml"/><Relationship Id="rId116" Type="http://schemas.openxmlformats.org/officeDocument/2006/relationships/slide" Target="slides/slide79.xml"/><Relationship Id="rId117" Type="http://schemas.openxmlformats.org/officeDocument/2006/relationships/slide" Target="slides/slide80.xml"/><Relationship Id="rId118" Type="http://schemas.openxmlformats.org/officeDocument/2006/relationships/slide" Target="slides/slide81.xml"/><Relationship Id="rId119" Type="http://schemas.openxmlformats.org/officeDocument/2006/relationships/slide" Target="slides/slide82.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 Target="slides/slide1.xml"/><Relationship Id="rId39" Type="http://schemas.openxmlformats.org/officeDocument/2006/relationships/slide" Target="slides/slide2.xml"/><Relationship Id="rId80" Type="http://schemas.openxmlformats.org/officeDocument/2006/relationships/slide" Target="slides/slide43.xml"/><Relationship Id="rId81" Type="http://schemas.openxmlformats.org/officeDocument/2006/relationships/slide" Target="slides/slide44.xml"/><Relationship Id="rId82" Type="http://schemas.openxmlformats.org/officeDocument/2006/relationships/slide" Target="slides/slide45.xml"/><Relationship Id="rId83" Type="http://schemas.openxmlformats.org/officeDocument/2006/relationships/slide" Target="slides/slide46.xml"/><Relationship Id="rId84" Type="http://schemas.openxmlformats.org/officeDocument/2006/relationships/slide" Target="slides/slide47.xml"/><Relationship Id="rId85" Type="http://schemas.openxmlformats.org/officeDocument/2006/relationships/slide" Target="slides/slide48.xml"/><Relationship Id="rId86" Type="http://schemas.openxmlformats.org/officeDocument/2006/relationships/slide" Target="slides/slide49.xml"/><Relationship Id="rId87" Type="http://schemas.openxmlformats.org/officeDocument/2006/relationships/slide" Target="slides/slide50.xml"/><Relationship Id="rId88" Type="http://schemas.openxmlformats.org/officeDocument/2006/relationships/slide" Target="slides/slide51.xml"/><Relationship Id="rId89"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99732F-2594-1A47-809F-95C89DE453DA}" type="datetimeFigureOut">
              <a:rPr lang="en-US" smtClean="0"/>
              <a:t>8/18/15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765506-251A-904F-A856-BFA7310CAEB1}" type="slidenum">
              <a:rPr lang="en-US" smtClean="0"/>
              <a:t>‹#›</a:t>
            </a:fld>
            <a:endParaRPr lang="en-US"/>
          </a:p>
        </p:txBody>
      </p:sp>
    </p:spTree>
    <p:extLst>
      <p:ext uri="{BB962C8B-B14F-4D97-AF65-F5344CB8AC3E}">
        <p14:creationId xmlns:p14="http://schemas.microsoft.com/office/powerpoint/2010/main" val="391976703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lnSpc>
                <a:spcPct val="100000"/>
              </a:lnSpc>
              <a:spcBef>
                <a:spcPts val="0"/>
              </a:spcBef>
              <a:buClr>
                <a:schemeClr val="dk1"/>
              </a:buClr>
              <a:buSzPct val="110000"/>
              <a:buFont typeface="Arial"/>
              <a:buNone/>
            </a:pPr>
            <a:r>
              <a:rPr lang="en" sz="1200" dirty="0" smtClean="0">
                <a:solidFill>
                  <a:schemeClr val="dk1"/>
                </a:solidFill>
              </a:rPr>
              <a:t>Georgia Tech’s Center for Urban Innovation (CUI) thinks globally and acts locally by investing in interdisciplinary, scholarly research on urban issues and the expanding role of institutions in designing and governing resilient regional economies.</a:t>
            </a:r>
          </a:p>
          <a:p>
            <a:pPr lvl="0" rtl="0">
              <a:lnSpc>
                <a:spcPct val="100000"/>
              </a:lnSpc>
              <a:spcBef>
                <a:spcPts val="0"/>
              </a:spcBef>
              <a:buClr>
                <a:schemeClr val="dk1"/>
              </a:buClr>
              <a:buFont typeface="Arial"/>
              <a:buNone/>
            </a:pPr>
            <a:endParaRPr lang="en" sz="1200" dirty="0" smtClean="0">
              <a:solidFill>
                <a:schemeClr val="dk1"/>
              </a:solidFill>
            </a:endParaRPr>
          </a:p>
          <a:p>
            <a:pPr lvl="0" rtl="0">
              <a:lnSpc>
                <a:spcPct val="100000"/>
              </a:lnSpc>
              <a:spcBef>
                <a:spcPts val="0"/>
              </a:spcBef>
              <a:buClr>
                <a:schemeClr val="dk1"/>
              </a:buClr>
              <a:buSzPct val="110000"/>
              <a:buFont typeface="Arial"/>
              <a:buNone/>
            </a:pPr>
            <a:r>
              <a:rPr lang="en" sz="1200" dirty="0" smtClean="0">
                <a:solidFill>
                  <a:schemeClr val="dk1"/>
                </a:solidFill>
              </a:rPr>
              <a:t>Uniquely positioned within a world-leading technological research university and a global city, CUI was launched in 2014 to pursue research-driven discoveries that solve problems faced by cities and regions internationally.</a:t>
            </a:r>
          </a:p>
          <a:p>
            <a:pPr lvl="0" rtl="0">
              <a:lnSpc>
                <a:spcPct val="100000"/>
              </a:lnSpc>
              <a:spcBef>
                <a:spcPts val="0"/>
              </a:spcBef>
              <a:buClr>
                <a:schemeClr val="dk1"/>
              </a:buClr>
              <a:buFont typeface="Arial"/>
              <a:buNone/>
            </a:pPr>
            <a:endParaRPr lang="en" sz="1200" dirty="0" smtClean="0">
              <a:solidFill>
                <a:schemeClr val="dk1"/>
              </a:solidFill>
            </a:endParaRPr>
          </a:p>
          <a:p>
            <a:pPr>
              <a:lnSpc>
                <a:spcPct val="100000"/>
              </a:lnSpc>
              <a:spcBef>
                <a:spcPts val="0"/>
              </a:spcBef>
              <a:buNone/>
            </a:pPr>
            <a:r>
              <a:rPr lang="en" sz="1200" dirty="0" smtClean="0">
                <a:solidFill>
                  <a:schemeClr val="dk1"/>
                </a:solidFill>
              </a:rPr>
              <a:t>Together, CUI and our partners—Georgia Tech faculty, universities around the country, nonprofits, civic organizations, public agencies, and tech industry businesses—prove the value of investment in collaborative research to drive innovation in stakeholder communities on the local, national, and international level.</a:t>
            </a:r>
          </a:p>
          <a:p>
            <a:endParaRPr lang="en-US" dirty="0"/>
          </a:p>
        </p:txBody>
      </p:sp>
      <p:sp>
        <p:nvSpPr>
          <p:cNvPr id="4" name="Slide Number Placeholder 3"/>
          <p:cNvSpPr>
            <a:spLocks noGrp="1"/>
          </p:cNvSpPr>
          <p:nvPr>
            <p:ph type="sldNum" sz="quarter" idx="10"/>
          </p:nvPr>
        </p:nvSpPr>
        <p:spPr/>
        <p:txBody>
          <a:bodyPr/>
          <a:lstStyle/>
          <a:p>
            <a:fld id="{98765506-251A-904F-A856-BFA7310CAEB1}" type="slidenum">
              <a:rPr lang="en-US" smtClean="0">
                <a:solidFill>
                  <a:prstClr val="black"/>
                </a:solidFill>
                <a:latin typeface="Calibri"/>
              </a:rPr>
              <a:pPr/>
              <a:t>19</a:t>
            </a:fld>
            <a:endParaRPr lang="en-US">
              <a:solidFill>
                <a:prstClr val="black"/>
              </a:solidFill>
              <a:latin typeface="Calibri"/>
            </a:endParaRPr>
          </a:p>
        </p:txBody>
      </p:sp>
    </p:spTree>
    <p:extLst>
      <p:ext uri="{BB962C8B-B14F-4D97-AF65-F5344CB8AC3E}">
        <p14:creationId xmlns:p14="http://schemas.microsoft.com/office/powerpoint/2010/main" val="293846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err="1" smtClean="0"/>
              <a:t>Smartbathroom</a:t>
            </a:r>
            <a:r>
              <a:rPr lang="en-US" sz="2800" dirty="0" smtClean="0"/>
              <a:t> </a:t>
            </a:r>
            <a:endParaRPr lang="en-US" sz="2800" dirty="0"/>
          </a:p>
        </p:txBody>
      </p:sp>
      <p:sp>
        <p:nvSpPr>
          <p:cNvPr id="4" name="Slide Number Placeholder 3"/>
          <p:cNvSpPr>
            <a:spLocks noGrp="1"/>
          </p:cNvSpPr>
          <p:nvPr>
            <p:ph type="sldNum" sz="quarter" idx="10"/>
          </p:nvPr>
        </p:nvSpPr>
        <p:spPr/>
        <p:txBody>
          <a:bodyPr/>
          <a:lstStyle/>
          <a:p>
            <a:fld id="{98765506-251A-904F-A856-BFA7310CAEB1}" type="slidenum">
              <a:rPr lang="en-US" smtClean="0">
                <a:solidFill>
                  <a:prstClr val="black"/>
                </a:solidFill>
                <a:latin typeface="Calibri"/>
              </a:rPr>
              <a:pPr/>
              <a:t>50</a:t>
            </a:fld>
            <a:endParaRPr lang="en-US">
              <a:solidFill>
                <a:prstClr val="black"/>
              </a:solidFill>
              <a:latin typeface="Calibri"/>
            </a:endParaRPr>
          </a:p>
        </p:txBody>
      </p:sp>
    </p:spTree>
    <p:extLst>
      <p:ext uri="{BB962C8B-B14F-4D97-AF65-F5344CB8AC3E}">
        <p14:creationId xmlns:p14="http://schemas.microsoft.com/office/powerpoint/2010/main" val="434993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err="1" smtClean="0"/>
              <a:t>Smartbathroom</a:t>
            </a:r>
            <a:r>
              <a:rPr lang="en-US" sz="2800" dirty="0" smtClean="0"/>
              <a:t> </a:t>
            </a:r>
            <a:endParaRPr lang="en-US" sz="2800" dirty="0"/>
          </a:p>
        </p:txBody>
      </p:sp>
      <p:sp>
        <p:nvSpPr>
          <p:cNvPr id="4" name="Slide Number Placeholder 3"/>
          <p:cNvSpPr>
            <a:spLocks noGrp="1"/>
          </p:cNvSpPr>
          <p:nvPr>
            <p:ph type="sldNum" sz="quarter" idx="10"/>
          </p:nvPr>
        </p:nvSpPr>
        <p:spPr/>
        <p:txBody>
          <a:bodyPr/>
          <a:lstStyle/>
          <a:p>
            <a:fld id="{98765506-251A-904F-A856-BFA7310CAEB1}" type="slidenum">
              <a:rPr lang="en-US" smtClean="0">
                <a:solidFill>
                  <a:prstClr val="black"/>
                </a:solidFill>
                <a:latin typeface="Calibri"/>
              </a:rPr>
              <a:pPr/>
              <a:t>51</a:t>
            </a:fld>
            <a:endParaRPr lang="en-US">
              <a:solidFill>
                <a:prstClr val="black"/>
              </a:solidFill>
              <a:latin typeface="Calibri"/>
            </a:endParaRPr>
          </a:p>
        </p:txBody>
      </p:sp>
    </p:spTree>
    <p:extLst>
      <p:ext uri="{BB962C8B-B14F-4D97-AF65-F5344CB8AC3E}">
        <p14:creationId xmlns:p14="http://schemas.microsoft.com/office/powerpoint/2010/main" val="434993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err="1" smtClean="0"/>
              <a:t>Smartbathroom</a:t>
            </a:r>
            <a:r>
              <a:rPr lang="en-US" sz="2800" dirty="0" smtClean="0"/>
              <a:t> </a:t>
            </a:r>
            <a:endParaRPr lang="en-US" sz="2800" dirty="0"/>
          </a:p>
        </p:txBody>
      </p:sp>
      <p:sp>
        <p:nvSpPr>
          <p:cNvPr id="4" name="Slide Number Placeholder 3"/>
          <p:cNvSpPr>
            <a:spLocks noGrp="1"/>
          </p:cNvSpPr>
          <p:nvPr>
            <p:ph type="sldNum" sz="quarter" idx="10"/>
          </p:nvPr>
        </p:nvSpPr>
        <p:spPr/>
        <p:txBody>
          <a:bodyPr/>
          <a:lstStyle/>
          <a:p>
            <a:fld id="{98765506-251A-904F-A856-BFA7310CAEB1}" type="slidenum">
              <a:rPr lang="en-US" smtClean="0">
                <a:solidFill>
                  <a:prstClr val="black"/>
                </a:solidFill>
                <a:latin typeface="Calibri"/>
              </a:rPr>
              <a:pPr/>
              <a:t>52</a:t>
            </a:fld>
            <a:endParaRPr lang="en-US">
              <a:solidFill>
                <a:prstClr val="black"/>
              </a:solidFill>
              <a:latin typeface="Calibri"/>
            </a:endParaRPr>
          </a:p>
        </p:txBody>
      </p:sp>
    </p:spTree>
    <p:extLst>
      <p:ext uri="{BB962C8B-B14F-4D97-AF65-F5344CB8AC3E}">
        <p14:creationId xmlns:p14="http://schemas.microsoft.com/office/powerpoint/2010/main" val="434993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err="1" smtClean="0"/>
              <a:t>Smartbathroom</a:t>
            </a:r>
            <a:r>
              <a:rPr lang="en-US" sz="2800" dirty="0" smtClean="0"/>
              <a:t> </a:t>
            </a:r>
            <a:endParaRPr lang="en-US" sz="2800" dirty="0"/>
          </a:p>
        </p:txBody>
      </p:sp>
      <p:sp>
        <p:nvSpPr>
          <p:cNvPr id="4" name="Slide Number Placeholder 3"/>
          <p:cNvSpPr>
            <a:spLocks noGrp="1"/>
          </p:cNvSpPr>
          <p:nvPr>
            <p:ph type="sldNum" sz="quarter" idx="10"/>
          </p:nvPr>
        </p:nvSpPr>
        <p:spPr/>
        <p:txBody>
          <a:bodyPr/>
          <a:lstStyle/>
          <a:p>
            <a:fld id="{98765506-251A-904F-A856-BFA7310CAEB1}" type="slidenum">
              <a:rPr lang="en-US" smtClean="0">
                <a:solidFill>
                  <a:prstClr val="black"/>
                </a:solidFill>
                <a:latin typeface="Calibri"/>
              </a:rPr>
              <a:pPr/>
              <a:t>53</a:t>
            </a:fld>
            <a:endParaRPr lang="en-US">
              <a:solidFill>
                <a:prstClr val="black"/>
              </a:solidFill>
              <a:latin typeface="Calibri"/>
            </a:endParaRPr>
          </a:p>
        </p:txBody>
      </p:sp>
    </p:spTree>
    <p:extLst>
      <p:ext uri="{BB962C8B-B14F-4D97-AF65-F5344CB8AC3E}">
        <p14:creationId xmlns:p14="http://schemas.microsoft.com/office/powerpoint/2010/main" val="434993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err="1" smtClean="0"/>
              <a:t>Smartbathroom</a:t>
            </a:r>
            <a:r>
              <a:rPr lang="en-US" sz="2800" dirty="0" smtClean="0"/>
              <a:t> </a:t>
            </a:r>
            <a:endParaRPr lang="en-US" sz="2800" dirty="0"/>
          </a:p>
        </p:txBody>
      </p:sp>
      <p:sp>
        <p:nvSpPr>
          <p:cNvPr id="4" name="Slide Number Placeholder 3"/>
          <p:cNvSpPr>
            <a:spLocks noGrp="1"/>
          </p:cNvSpPr>
          <p:nvPr>
            <p:ph type="sldNum" sz="quarter" idx="10"/>
          </p:nvPr>
        </p:nvSpPr>
        <p:spPr/>
        <p:txBody>
          <a:bodyPr/>
          <a:lstStyle/>
          <a:p>
            <a:fld id="{98765506-251A-904F-A856-BFA7310CAEB1}" type="slidenum">
              <a:rPr lang="en-US" smtClean="0">
                <a:solidFill>
                  <a:prstClr val="black"/>
                </a:solidFill>
                <a:latin typeface="Calibri"/>
              </a:rPr>
              <a:pPr/>
              <a:t>54</a:t>
            </a:fld>
            <a:endParaRPr lang="en-US">
              <a:solidFill>
                <a:prstClr val="black"/>
              </a:solidFill>
              <a:latin typeface="Calibri"/>
            </a:endParaRPr>
          </a:p>
        </p:txBody>
      </p:sp>
    </p:spTree>
    <p:extLst>
      <p:ext uri="{BB962C8B-B14F-4D97-AF65-F5344CB8AC3E}">
        <p14:creationId xmlns:p14="http://schemas.microsoft.com/office/powerpoint/2010/main" val="434993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dirty="0"/>
          </a:p>
        </p:txBody>
      </p:sp>
      <p:sp>
        <p:nvSpPr>
          <p:cNvPr id="4" name="Slide Number Placeholder 3"/>
          <p:cNvSpPr>
            <a:spLocks noGrp="1"/>
          </p:cNvSpPr>
          <p:nvPr>
            <p:ph type="sldNum" sz="quarter" idx="10"/>
          </p:nvPr>
        </p:nvSpPr>
        <p:spPr/>
        <p:txBody>
          <a:bodyPr/>
          <a:lstStyle/>
          <a:p>
            <a:fld id="{98765506-251A-904F-A856-BFA7310CAEB1}" type="slidenum">
              <a:rPr lang="en-US" smtClean="0">
                <a:solidFill>
                  <a:prstClr val="black"/>
                </a:solidFill>
                <a:latin typeface="Calibri"/>
              </a:rPr>
              <a:pPr/>
              <a:t>55</a:t>
            </a:fld>
            <a:endParaRPr lang="en-US">
              <a:solidFill>
                <a:prstClr val="black"/>
              </a:solidFill>
              <a:latin typeface="Calibri"/>
            </a:endParaRPr>
          </a:p>
        </p:txBody>
      </p:sp>
    </p:spTree>
    <p:extLst>
      <p:ext uri="{BB962C8B-B14F-4D97-AF65-F5344CB8AC3E}">
        <p14:creationId xmlns:p14="http://schemas.microsoft.com/office/powerpoint/2010/main" val="434993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3200" dirty="0"/>
          </a:p>
        </p:txBody>
      </p:sp>
      <p:sp>
        <p:nvSpPr>
          <p:cNvPr id="4" name="Slide Number Placeholder 3"/>
          <p:cNvSpPr>
            <a:spLocks noGrp="1"/>
          </p:cNvSpPr>
          <p:nvPr>
            <p:ph type="sldNum" sz="quarter" idx="10"/>
          </p:nvPr>
        </p:nvSpPr>
        <p:spPr/>
        <p:txBody>
          <a:bodyPr/>
          <a:lstStyle/>
          <a:p>
            <a:fld id="{98765506-251A-904F-A856-BFA7310CAEB1}" type="slidenum">
              <a:rPr lang="en-US" smtClean="0">
                <a:solidFill>
                  <a:prstClr val="black"/>
                </a:solidFill>
                <a:latin typeface="Calibri"/>
              </a:rPr>
              <a:pPr/>
              <a:t>56</a:t>
            </a:fld>
            <a:endParaRPr lang="en-US">
              <a:solidFill>
                <a:prstClr val="black"/>
              </a:solidFill>
              <a:latin typeface="Calibri"/>
            </a:endParaRPr>
          </a:p>
        </p:txBody>
      </p:sp>
    </p:spTree>
    <p:extLst>
      <p:ext uri="{BB962C8B-B14F-4D97-AF65-F5344CB8AC3E}">
        <p14:creationId xmlns:p14="http://schemas.microsoft.com/office/powerpoint/2010/main" val="434993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765506-251A-904F-A856-BFA7310CAEB1}" type="slidenum">
              <a:rPr lang="en-US" smtClean="0">
                <a:solidFill>
                  <a:prstClr val="black"/>
                </a:solidFill>
                <a:latin typeface="Calibri"/>
              </a:rPr>
              <a:pPr/>
              <a:t>57</a:t>
            </a:fld>
            <a:endParaRPr lang="en-US">
              <a:solidFill>
                <a:prstClr val="black"/>
              </a:solidFill>
              <a:latin typeface="Calibri"/>
            </a:endParaRPr>
          </a:p>
        </p:txBody>
      </p:sp>
    </p:spTree>
    <p:extLst>
      <p:ext uri="{BB962C8B-B14F-4D97-AF65-F5344CB8AC3E}">
        <p14:creationId xmlns:p14="http://schemas.microsoft.com/office/powerpoint/2010/main" val="1980706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765506-251A-904F-A856-BFA7310CAEB1}" type="slidenum">
              <a:rPr lang="en-US" smtClean="0">
                <a:solidFill>
                  <a:prstClr val="black"/>
                </a:solidFill>
                <a:latin typeface="Calibri"/>
              </a:rPr>
              <a:pPr/>
              <a:t>58</a:t>
            </a:fld>
            <a:endParaRPr lang="en-US">
              <a:solidFill>
                <a:prstClr val="black"/>
              </a:solidFill>
              <a:latin typeface="Calibri"/>
            </a:endParaRPr>
          </a:p>
        </p:txBody>
      </p:sp>
    </p:spTree>
    <p:extLst>
      <p:ext uri="{BB962C8B-B14F-4D97-AF65-F5344CB8AC3E}">
        <p14:creationId xmlns:p14="http://schemas.microsoft.com/office/powerpoint/2010/main" val="3585744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lnSpc>
                <a:spcPct val="100000"/>
              </a:lnSpc>
              <a:spcBef>
                <a:spcPts val="0"/>
              </a:spcBef>
              <a:buClr>
                <a:schemeClr val="dk1"/>
              </a:buClr>
              <a:buSzPct val="100000"/>
              <a:buFont typeface="Arial"/>
              <a:buNone/>
            </a:pPr>
            <a:r>
              <a:rPr lang="en" sz="1200" dirty="0" smtClean="0">
                <a:solidFill>
                  <a:schemeClr val="dk1"/>
                </a:solidFill>
              </a:rPr>
              <a:t>We are advancing the urban innovation conversation.</a:t>
            </a:r>
          </a:p>
          <a:p>
            <a:pPr marL="0" marR="0" lvl="0" indent="0" algn="l" rtl="0">
              <a:spcBef>
                <a:spcPts val="0"/>
              </a:spcBef>
              <a:buNone/>
            </a:pPr>
            <a:endParaRPr lang="en" sz="1200" dirty="0" smtClean="0">
              <a:solidFill>
                <a:schemeClr val="dk1"/>
              </a:solidFill>
            </a:endParaRPr>
          </a:p>
          <a:p>
            <a:endParaRPr lang="en-US" dirty="0"/>
          </a:p>
        </p:txBody>
      </p:sp>
      <p:sp>
        <p:nvSpPr>
          <p:cNvPr id="4" name="Slide Number Placeholder 3"/>
          <p:cNvSpPr>
            <a:spLocks noGrp="1"/>
          </p:cNvSpPr>
          <p:nvPr>
            <p:ph type="sldNum" sz="quarter" idx="10"/>
          </p:nvPr>
        </p:nvSpPr>
        <p:spPr/>
        <p:txBody>
          <a:bodyPr/>
          <a:lstStyle/>
          <a:p>
            <a:fld id="{98765506-251A-904F-A856-BFA7310CAEB1}"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p14="http://schemas.microsoft.com/office/powerpoint/2010/main" val="3011135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current activities center around two goals: first, encouraging collaboration in our space and preparing GT to quickly understand and respond to real-world events related to humanitarian and disaster events; second theme is connecting faculty with external stakeholders to identify gaps and new joint research theme</a:t>
            </a:r>
          </a:p>
        </p:txBody>
      </p:sp>
      <p:sp>
        <p:nvSpPr>
          <p:cNvPr id="4" name="Slide Number Placeholder 3"/>
          <p:cNvSpPr>
            <a:spLocks noGrp="1"/>
          </p:cNvSpPr>
          <p:nvPr>
            <p:ph type="sldNum" sz="quarter" idx="10"/>
          </p:nvPr>
        </p:nvSpPr>
        <p:spPr/>
        <p:txBody>
          <a:bodyPr/>
          <a:lstStyle/>
          <a:p>
            <a:fld id="{98765506-251A-904F-A856-BFA7310CAEB1}" type="slidenum">
              <a:rPr lang="en-US" smtClean="0">
                <a:solidFill>
                  <a:prstClr val="black"/>
                </a:solidFill>
                <a:latin typeface="Calibri"/>
              </a:rPr>
              <a:pPr/>
              <a:t>41</a:t>
            </a:fld>
            <a:endParaRPr lang="en-US">
              <a:solidFill>
                <a:prstClr val="black"/>
              </a:solidFill>
              <a:latin typeface="Calibri"/>
            </a:endParaRPr>
          </a:p>
        </p:txBody>
      </p:sp>
    </p:spTree>
    <p:extLst>
      <p:ext uri="{BB962C8B-B14F-4D97-AF65-F5344CB8AC3E}">
        <p14:creationId xmlns:p14="http://schemas.microsoft.com/office/powerpoint/2010/main" val="778077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current activities center around two goals: first, encouraging collaboration in our space and preparing GT to quickly understand and respond to real-world events related to humanitarian and disaster events; second theme is connecting faculty with external stakeholders to identify gaps and new joint research theme</a:t>
            </a:r>
          </a:p>
        </p:txBody>
      </p:sp>
      <p:sp>
        <p:nvSpPr>
          <p:cNvPr id="4" name="Slide Number Placeholder 3"/>
          <p:cNvSpPr>
            <a:spLocks noGrp="1"/>
          </p:cNvSpPr>
          <p:nvPr>
            <p:ph type="sldNum" sz="quarter" idx="10"/>
          </p:nvPr>
        </p:nvSpPr>
        <p:spPr/>
        <p:txBody>
          <a:bodyPr/>
          <a:lstStyle/>
          <a:p>
            <a:fld id="{98765506-251A-904F-A856-BFA7310CAEB1}" type="slidenum">
              <a:rPr lang="en-US" smtClean="0">
                <a:solidFill>
                  <a:prstClr val="black"/>
                </a:solidFill>
                <a:latin typeface="Calibri"/>
              </a:rPr>
              <a:pPr/>
              <a:t>42</a:t>
            </a:fld>
            <a:endParaRPr lang="en-US">
              <a:solidFill>
                <a:prstClr val="black"/>
              </a:solidFill>
              <a:latin typeface="Calibri"/>
            </a:endParaRPr>
          </a:p>
        </p:txBody>
      </p:sp>
    </p:spTree>
    <p:extLst>
      <p:ext uri="{BB962C8B-B14F-4D97-AF65-F5344CB8AC3E}">
        <p14:creationId xmlns:p14="http://schemas.microsoft.com/office/powerpoint/2010/main" val="778077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high-level overview</a:t>
            </a:r>
          </a:p>
          <a:p>
            <a:pPr marL="171450" indent="-171450">
              <a:buFontTx/>
              <a:buChar char="-"/>
            </a:pPr>
            <a:r>
              <a:rPr lang="en-US" dirty="0" smtClean="0"/>
              <a:t>This builds upon previous work to</a:t>
            </a:r>
            <a:r>
              <a:rPr lang="en-US" baseline="0" dirty="0" smtClean="0"/>
              <a:t> identify faculty that was originally led by Jeff Evans. </a:t>
            </a:r>
          </a:p>
          <a:p>
            <a:pPr marL="171450" indent="-171450">
              <a:buFontTx/>
              <a:buChar char="-"/>
            </a:pPr>
            <a:r>
              <a:rPr lang="en-US" baseline="0" dirty="0" smtClean="0"/>
              <a:t>There’s going to be several ways we identify faculty</a:t>
            </a:r>
          </a:p>
          <a:p>
            <a:r>
              <a:rPr lang="en-US" baseline="0" dirty="0" smtClean="0"/>
              <a:t>-  We will be contacting schools to ask for faculty involved in this space, but we want to ask this group to send recommendations to use as well.</a:t>
            </a:r>
          </a:p>
        </p:txBody>
      </p:sp>
      <p:sp>
        <p:nvSpPr>
          <p:cNvPr id="4" name="Slide Number Placeholder 3"/>
          <p:cNvSpPr>
            <a:spLocks noGrp="1"/>
          </p:cNvSpPr>
          <p:nvPr>
            <p:ph type="sldNum" sz="quarter" idx="10"/>
          </p:nvPr>
        </p:nvSpPr>
        <p:spPr/>
        <p:txBody>
          <a:bodyPr/>
          <a:lstStyle/>
          <a:p>
            <a:fld id="{98765506-251A-904F-A856-BFA7310CAEB1}" type="slidenum">
              <a:rPr lang="en-US" smtClean="0">
                <a:solidFill>
                  <a:prstClr val="black"/>
                </a:solidFill>
                <a:latin typeface="Calibri"/>
              </a:rPr>
              <a:pPr/>
              <a:t>43</a:t>
            </a:fld>
            <a:endParaRPr lang="en-US">
              <a:solidFill>
                <a:prstClr val="black"/>
              </a:solidFill>
              <a:latin typeface="Calibri"/>
            </a:endParaRPr>
          </a:p>
        </p:txBody>
      </p:sp>
    </p:spTree>
    <p:extLst>
      <p:ext uri="{BB962C8B-B14F-4D97-AF65-F5344CB8AC3E}">
        <p14:creationId xmlns:p14="http://schemas.microsoft.com/office/powerpoint/2010/main" val="2009704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goal of this seminar is to encourage collaboration</a:t>
            </a:r>
            <a:r>
              <a:rPr lang="en-US" baseline="0" dirty="0" smtClean="0"/>
              <a:t> and to hear from our external stakeholders.</a:t>
            </a:r>
            <a:endParaRPr lang="en-US" dirty="0"/>
          </a:p>
        </p:txBody>
      </p:sp>
      <p:sp>
        <p:nvSpPr>
          <p:cNvPr id="4" name="Slide Number Placeholder 3"/>
          <p:cNvSpPr>
            <a:spLocks noGrp="1"/>
          </p:cNvSpPr>
          <p:nvPr>
            <p:ph type="sldNum" sz="quarter" idx="10"/>
          </p:nvPr>
        </p:nvSpPr>
        <p:spPr/>
        <p:txBody>
          <a:bodyPr/>
          <a:lstStyle/>
          <a:p>
            <a:fld id="{98765506-251A-904F-A856-BFA7310CAEB1}" type="slidenum">
              <a:rPr lang="en-US" smtClean="0">
                <a:solidFill>
                  <a:prstClr val="black"/>
                </a:solidFill>
                <a:latin typeface="Calibri"/>
              </a:rPr>
              <a:pPr/>
              <a:t>44</a:t>
            </a:fld>
            <a:endParaRPr lang="en-US">
              <a:solidFill>
                <a:prstClr val="black"/>
              </a:solidFill>
              <a:latin typeface="Calibri"/>
            </a:endParaRPr>
          </a:p>
        </p:txBody>
      </p:sp>
    </p:spTree>
    <p:extLst>
      <p:ext uri="{BB962C8B-B14F-4D97-AF65-F5344CB8AC3E}">
        <p14:creationId xmlns:p14="http://schemas.microsoft.com/office/powerpoint/2010/main" val="154393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And here are some more upcoming opportunities and events in the humanitarian space.</a:t>
            </a:r>
            <a:endParaRPr lang="en-US" dirty="0"/>
          </a:p>
        </p:txBody>
      </p:sp>
      <p:sp>
        <p:nvSpPr>
          <p:cNvPr id="4" name="Slide Number Placeholder 3"/>
          <p:cNvSpPr>
            <a:spLocks noGrp="1"/>
          </p:cNvSpPr>
          <p:nvPr>
            <p:ph type="sldNum" sz="quarter" idx="10"/>
          </p:nvPr>
        </p:nvSpPr>
        <p:spPr/>
        <p:txBody>
          <a:bodyPr/>
          <a:lstStyle/>
          <a:p>
            <a:fld id="{98765506-251A-904F-A856-BFA7310CAEB1}" type="slidenum">
              <a:rPr lang="en-US" smtClean="0">
                <a:solidFill>
                  <a:prstClr val="black"/>
                </a:solidFill>
                <a:latin typeface="Calibri"/>
              </a:rPr>
              <a:pPr/>
              <a:t>45</a:t>
            </a:fld>
            <a:endParaRPr lang="en-US">
              <a:solidFill>
                <a:prstClr val="black"/>
              </a:solidFill>
              <a:latin typeface="Calibri"/>
            </a:endParaRPr>
          </a:p>
        </p:txBody>
      </p:sp>
    </p:spTree>
    <p:extLst>
      <p:ext uri="{BB962C8B-B14F-4D97-AF65-F5344CB8AC3E}">
        <p14:creationId xmlns:p14="http://schemas.microsoft.com/office/powerpoint/2010/main" val="1201876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err="1" smtClean="0"/>
              <a:t>Smartbathroom</a:t>
            </a:r>
            <a:r>
              <a:rPr lang="en-US" sz="2800" dirty="0" smtClean="0"/>
              <a:t> </a:t>
            </a:r>
            <a:endParaRPr lang="en-US" sz="2800" dirty="0"/>
          </a:p>
        </p:txBody>
      </p:sp>
      <p:sp>
        <p:nvSpPr>
          <p:cNvPr id="4" name="Slide Number Placeholder 3"/>
          <p:cNvSpPr>
            <a:spLocks noGrp="1"/>
          </p:cNvSpPr>
          <p:nvPr>
            <p:ph type="sldNum" sz="quarter" idx="10"/>
          </p:nvPr>
        </p:nvSpPr>
        <p:spPr/>
        <p:txBody>
          <a:bodyPr/>
          <a:lstStyle/>
          <a:p>
            <a:fld id="{98765506-251A-904F-A856-BFA7310CAEB1}" type="slidenum">
              <a:rPr lang="en-US" smtClean="0">
                <a:solidFill>
                  <a:prstClr val="black"/>
                </a:solidFill>
                <a:latin typeface="Calibri"/>
              </a:rPr>
              <a:pPr/>
              <a:t>48</a:t>
            </a:fld>
            <a:endParaRPr lang="en-US">
              <a:solidFill>
                <a:prstClr val="black"/>
              </a:solidFill>
              <a:latin typeface="Calibri"/>
            </a:endParaRPr>
          </a:p>
        </p:txBody>
      </p:sp>
    </p:spTree>
    <p:extLst>
      <p:ext uri="{BB962C8B-B14F-4D97-AF65-F5344CB8AC3E}">
        <p14:creationId xmlns:p14="http://schemas.microsoft.com/office/powerpoint/2010/main" val="434993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err="1" smtClean="0"/>
              <a:t>Smartbathroom</a:t>
            </a:r>
            <a:r>
              <a:rPr lang="en-US" sz="2800" dirty="0" smtClean="0"/>
              <a:t> </a:t>
            </a:r>
            <a:endParaRPr lang="en-US" sz="2800" dirty="0"/>
          </a:p>
        </p:txBody>
      </p:sp>
      <p:sp>
        <p:nvSpPr>
          <p:cNvPr id="4" name="Slide Number Placeholder 3"/>
          <p:cNvSpPr>
            <a:spLocks noGrp="1"/>
          </p:cNvSpPr>
          <p:nvPr>
            <p:ph type="sldNum" sz="quarter" idx="10"/>
          </p:nvPr>
        </p:nvSpPr>
        <p:spPr/>
        <p:txBody>
          <a:bodyPr/>
          <a:lstStyle/>
          <a:p>
            <a:fld id="{98765506-251A-904F-A856-BFA7310CAEB1}" type="slidenum">
              <a:rPr lang="en-US" smtClean="0">
                <a:solidFill>
                  <a:prstClr val="black"/>
                </a:solidFill>
                <a:latin typeface="Calibri"/>
              </a:rPr>
              <a:pPr/>
              <a:t>49</a:t>
            </a:fld>
            <a:endParaRPr lang="en-US">
              <a:solidFill>
                <a:prstClr val="black"/>
              </a:solidFill>
              <a:latin typeface="Calibri"/>
            </a:endParaRPr>
          </a:p>
        </p:txBody>
      </p:sp>
    </p:spTree>
    <p:extLst>
      <p:ext uri="{BB962C8B-B14F-4D97-AF65-F5344CB8AC3E}">
        <p14:creationId xmlns:p14="http://schemas.microsoft.com/office/powerpoint/2010/main" val="434993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 Id="rId2" Type="http://schemas.openxmlformats.org/officeDocument/2006/relationships/image" Target="../media/image1.png"/></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t>8/18/15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124A8-7623-4842-A2BC-60F9F262B75C}" type="slidenum">
              <a:rPr lang="en-US" smtClean="0"/>
              <a:t>‹#›</a:t>
            </a:fld>
            <a:endParaRPr lang="en-US"/>
          </a:p>
        </p:txBody>
      </p:sp>
    </p:spTree>
    <p:extLst>
      <p:ext uri="{BB962C8B-B14F-4D97-AF65-F5344CB8AC3E}">
        <p14:creationId xmlns:p14="http://schemas.microsoft.com/office/powerpoint/2010/main" val="3228514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t>8/18/15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124A8-7623-4842-A2BC-60F9F262B75C}" type="slidenum">
              <a:rPr lang="en-US" smtClean="0"/>
              <a:t>‹#›</a:t>
            </a:fld>
            <a:endParaRPr lang="en-US"/>
          </a:p>
        </p:txBody>
      </p:sp>
    </p:spTree>
    <p:extLst>
      <p:ext uri="{BB962C8B-B14F-4D97-AF65-F5344CB8AC3E}">
        <p14:creationId xmlns:p14="http://schemas.microsoft.com/office/powerpoint/2010/main" val="509800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852218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809867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331007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8/19/15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976735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8/19/15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40894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8/19/15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685760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8/19/15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094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8/19/15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011906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8/19/15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59219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66373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t>8/18/15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124A8-7623-4842-A2BC-60F9F262B75C}" type="slidenum">
              <a:rPr lang="en-US" smtClean="0"/>
              <a:t>‹#›</a:t>
            </a:fld>
            <a:endParaRPr lang="en-US"/>
          </a:p>
        </p:txBody>
      </p:sp>
    </p:spTree>
    <p:extLst>
      <p:ext uri="{BB962C8B-B14F-4D97-AF65-F5344CB8AC3E}">
        <p14:creationId xmlns:p14="http://schemas.microsoft.com/office/powerpoint/2010/main" val="374929100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417807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199907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515449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169873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9215004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9519464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8089676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483662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6542526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36314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4087327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8449768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2121227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4653157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375552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9627654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3132232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3707261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4150851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2860652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518193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185404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4507763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4706548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4067539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9061443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2733840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6828345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1513054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4997230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1726170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545665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0503363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0877689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7740732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4608986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5157162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4263904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722995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3067718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152362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5212666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85014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6804947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97229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2793189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2633136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560151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8164530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1113437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0037794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2095030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4050060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05694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9417630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1084213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023562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697660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5004029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5411483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2375649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981423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872921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196384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90661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1334009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7686174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0340842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9963001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0415908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1620630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8494609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7555065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0767764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4583566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793893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1302333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3098069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4745933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6561539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114004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4944806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7729278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9704914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8954516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3251494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604298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2631886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9403414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0655361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0292460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2332669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6387920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784936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3504294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634592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651381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29226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t>8/18/15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124A8-7623-4842-A2BC-60F9F262B75C}" type="slidenum">
              <a:rPr lang="en-US" smtClean="0"/>
              <a:t>‹#›</a:t>
            </a:fld>
            <a:endParaRPr lang="en-US"/>
          </a:p>
        </p:txBody>
      </p:sp>
    </p:spTree>
    <p:extLst>
      <p:ext uri="{BB962C8B-B14F-4D97-AF65-F5344CB8AC3E}">
        <p14:creationId xmlns:p14="http://schemas.microsoft.com/office/powerpoint/2010/main" val="40457291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8277482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1366448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117969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9252537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1072935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9850874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7393563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9794894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8830455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8636690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130054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6675008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5745717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4182398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5383821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5134438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7567689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337463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7679228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0822168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9839173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89214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4671115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7563311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2098959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4968447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4594642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0965940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2403777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4166387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114736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9478842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293329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2258514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1441055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7794428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6601953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0707443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6397559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8135618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3095792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7112079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9776654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030730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6178031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3475669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5440217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128516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5262523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5786949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4303604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5442447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627598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0576898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430911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1511796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04723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89034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2380112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1604158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3442523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2443087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1599644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7210124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4817385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55037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2638441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729657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8364688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0076458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6546814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2840115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1542265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266726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6750472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7285843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56994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5845769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3730359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9046623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0423961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4949162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1924928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648408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6560353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3757598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4908074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32134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3393347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0032708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2739257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3779147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5299775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9844960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2701482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5889880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9290781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6313193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811835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2170083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4292894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405518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5326553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5027225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8901283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6234837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214651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0242526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5273834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16520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4F7CAC-2968-4724-8632-DD7C28B52F56}" type="datetimeFigureOut">
              <a:rPr lang="en-US" smtClean="0"/>
              <a:t>8/18/15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124A8-7623-4842-A2BC-60F9F262B75C}" type="slidenum">
              <a:rPr lang="en-US" smtClean="0"/>
              <a:t>‹#›</a:t>
            </a:fld>
            <a:endParaRPr lang="en-US"/>
          </a:p>
        </p:txBody>
      </p:sp>
    </p:spTree>
    <p:extLst>
      <p:ext uri="{BB962C8B-B14F-4D97-AF65-F5344CB8AC3E}">
        <p14:creationId xmlns:p14="http://schemas.microsoft.com/office/powerpoint/2010/main" val="29296877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2065575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5229659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3670053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608184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9962762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7114956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3267332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3124000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4541274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7760901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882074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363927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3681032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6046735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116179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8216644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7916817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9932935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1976907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6060535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1176375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749897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811810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8699571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1086220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3006694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4372701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3876238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4305550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5199592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4390542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5693317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47590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9019414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7213511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6555548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8823233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609189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7134108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8/21/15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8771255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8/21/15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5979650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8/21/15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1803894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0565208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704093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5501051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8258605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1552516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1_Two Content">
    <p:bg>
      <p:bgRef idx="1001">
        <a:schemeClr val="bg1"/>
      </p:bgRef>
    </p:bg>
    <p:spTree>
      <p:nvGrpSpPr>
        <p:cNvPr id="1" name=""/>
        <p:cNvGrpSpPr/>
        <p:nvPr/>
      </p:nvGrpSpPr>
      <p:grpSpPr>
        <a:xfrm>
          <a:off x="0" y="0"/>
          <a:ext cx="0" cy="0"/>
          <a:chOff x="0" y="0"/>
          <a:chExt cx="0" cy="0"/>
        </a:xfrm>
      </p:grpSpPr>
      <p:pic>
        <p:nvPicPr>
          <p:cNvPr id="2" name="Picture 1" descr="224830_activitysleep_ppt_final-03.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3391" cy="6857543"/>
          </a:xfrm>
          <a:prstGeom prst="rect">
            <a:avLst/>
          </a:prstGeom>
        </p:spPr>
      </p:pic>
      <p:sp>
        <p:nvSpPr>
          <p:cNvPr id="7" name="Title 1"/>
          <p:cNvSpPr>
            <a:spLocks noGrp="1"/>
          </p:cNvSpPr>
          <p:nvPr>
            <p:ph type="title" hasCustomPrompt="1"/>
          </p:nvPr>
        </p:nvSpPr>
        <p:spPr>
          <a:xfrm>
            <a:off x="272835" y="192270"/>
            <a:ext cx="8229600" cy="676868"/>
          </a:xfrm>
          <a:ln>
            <a:noFill/>
          </a:ln>
        </p:spPr>
        <p:txBody>
          <a:bodyPr>
            <a:noAutofit/>
          </a:bodyPr>
          <a:lstStyle>
            <a:lvl1pPr algn="l">
              <a:defRPr sz="2800" b="0">
                <a:solidFill>
                  <a:schemeClr val="accent1"/>
                </a:solidFill>
              </a:defRPr>
            </a:lvl1pPr>
          </a:lstStyle>
          <a:p>
            <a:r>
              <a:rPr lang="en-US" dirty="0" smtClean="0"/>
              <a:t>CLICK TO EDIT MASTER TITLE STYLE</a:t>
            </a:r>
            <a:endParaRPr lang="en-US" dirty="0"/>
          </a:p>
        </p:txBody>
      </p:sp>
      <p:sp>
        <p:nvSpPr>
          <p:cNvPr id="8" name="Content Placeholder 2"/>
          <p:cNvSpPr>
            <a:spLocks noGrp="1"/>
          </p:cNvSpPr>
          <p:nvPr>
            <p:ph idx="1"/>
          </p:nvPr>
        </p:nvSpPr>
        <p:spPr>
          <a:xfrm>
            <a:off x="457200" y="1317980"/>
            <a:ext cx="8229600" cy="4525963"/>
          </a:xfrm>
        </p:spPr>
        <p:txBody>
          <a:bodyPr>
            <a:normAutofit/>
          </a:bodyPr>
          <a:lstStyle>
            <a:lvl1pPr>
              <a:defRPr sz="2400">
                <a:solidFill>
                  <a:srgbClr val="58595B"/>
                </a:solidFill>
              </a:defRPr>
            </a:lvl1pPr>
            <a:lvl2pPr>
              <a:defRPr sz="2400">
                <a:solidFill>
                  <a:srgbClr val="58595B"/>
                </a:solidFill>
              </a:defRPr>
            </a:lvl2pPr>
            <a:lvl3pPr>
              <a:defRPr sz="2400">
                <a:solidFill>
                  <a:srgbClr val="58595B"/>
                </a:solidFill>
              </a:defRPr>
            </a:lvl3pPr>
            <a:lvl4pPr>
              <a:defRPr sz="2400">
                <a:solidFill>
                  <a:srgbClr val="58595B"/>
                </a:solidFill>
              </a:defRPr>
            </a:lvl4pPr>
            <a:lvl5pPr>
              <a:defRPr sz="2400">
                <a:solidFill>
                  <a:srgbClr val="58595B"/>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4"/>
          <p:cNvSpPr>
            <a:spLocks noGrp="1"/>
          </p:cNvSpPr>
          <p:nvPr>
            <p:ph type="ftr" sz="quarter" idx="11"/>
          </p:nvPr>
        </p:nvSpPr>
        <p:spPr>
          <a:xfrm>
            <a:off x="457200" y="6351818"/>
            <a:ext cx="5893187" cy="365125"/>
          </a:xfrm>
        </p:spPr>
        <p:txBody>
          <a:bodyPr/>
          <a:lstStyle/>
          <a:p>
            <a:endParaRPr lang="en-US" dirty="0">
              <a:solidFill>
                <a:prstClr val="black">
                  <a:tint val="75000"/>
                </a:prstClr>
              </a:solidFill>
              <a:latin typeface="Calibri"/>
            </a:endParaRPr>
          </a:p>
        </p:txBody>
      </p:sp>
      <p:sp>
        <p:nvSpPr>
          <p:cNvPr id="11" name="Slide Number Placeholder 7"/>
          <p:cNvSpPr txBox="1">
            <a:spLocks/>
          </p:cNvSpPr>
          <p:nvPr userDrawn="1"/>
        </p:nvSpPr>
        <p:spPr>
          <a:xfrm>
            <a:off x="6705600" y="6320068"/>
            <a:ext cx="2133600" cy="365125"/>
          </a:xfrm>
          <a:prstGeom prst="rect">
            <a:avLst/>
          </a:prstGeom>
        </p:spPr>
        <p:txBody>
          <a:bodyPr vert="horz" lIns="91440" tIns="45720" rIns="91440" bIns="45720" rtlCol="0" anchor="ctr"/>
          <a:lstStyle>
            <a:defPPr>
              <a:defRPr lang="en-US"/>
            </a:defPPr>
            <a:lvl1pPr marL="0" indent="0" algn="r" defTabSz="457200" rtl="0" eaLnBrk="1" latinLnBrk="0" hangingPunct="1">
              <a:buFont typeface="Arial"/>
              <a:buNone/>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228EE48-FF1E-A440-BFD0-EB736DD00FF4}" type="slidenum">
              <a:rPr lang="en-US" smtClean="0">
                <a:solidFill>
                  <a:srgbClr val="58595B"/>
                </a:solidFill>
                <a:latin typeface="Calibri"/>
              </a:rPr>
              <a:pPr/>
              <a:t>‹#›</a:t>
            </a:fld>
            <a:endParaRPr lang="en-US" dirty="0">
              <a:solidFill>
                <a:srgbClr val="58595B"/>
              </a:solidFill>
              <a:latin typeface="Calibri"/>
            </a:endParaRPr>
          </a:p>
        </p:txBody>
      </p:sp>
    </p:spTree>
    <p:extLst>
      <p:ext uri="{BB962C8B-B14F-4D97-AF65-F5344CB8AC3E}">
        <p14:creationId xmlns:p14="http://schemas.microsoft.com/office/powerpoint/2010/main" val="213954311"/>
      </p:ext>
    </p:extLst>
  </p:cSld>
  <p:clrMapOvr>
    <a:overrideClrMapping bg1="lt1" tx1="dk1" bg2="lt2" tx2="dk2" accent1="accent1" accent2="accent2" accent3="accent3" accent4="accent4" accent5="accent5" accent6="accent6" hlink="hlink" folHlink="folHlink"/>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0792533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564881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3443498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1565756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8/21/15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2068283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8/21/15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2422017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8/21/15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961118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8330148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9969563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2589747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9789515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8256666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8268782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49515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6754578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763697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8/21/15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173574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8/21/15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451094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7485494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8/21/15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7273767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1677820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089275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4286279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8/21/15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14804605"/>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C2B9DA-A9D5-3942-83FE-94C92FD69EE4}" type="datetimeFigureOut">
              <a:rPr lang="en-US" smtClean="0">
                <a:solidFill>
                  <a:prstClr val="black">
                    <a:tint val="75000"/>
                  </a:prstClr>
                </a:solidFill>
                <a:latin typeface="Calibri"/>
              </a:rPr>
              <a:pPr/>
              <a:t>8/21/15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01AB42E-EAFE-8D47-86D5-F1A8F14F63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7642894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C2B9DA-A9D5-3942-83FE-94C92FD69EE4}" type="datetimeFigureOut">
              <a:rPr lang="en-US" smtClean="0">
                <a:solidFill>
                  <a:prstClr val="black">
                    <a:tint val="75000"/>
                  </a:prstClr>
                </a:solidFill>
                <a:latin typeface="Calibri"/>
              </a:rPr>
              <a:pPr/>
              <a:t>8/21/15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01AB42E-EAFE-8D47-86D5-F1A8F14F63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8262359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C2B9DA-A9D5-3942-83FE-94C92FD69EE4}" type="datetimeFigureOut">
              <a:rPr lang="en-US" smtClean="0">
                <a:solidFill>
                  <a:prstClr val="black">
                    <a:tint val="75000"/>
                  </a:prstClr>
                </a:solidFill>
                <a:latin typeface="Calibri"/>
              </a:rPr>
              <a:pPr/>
              <a:t>8/21/15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01AB42E-EAFE-8D47-86D5-F1A8F14F63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2890405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C2B9DA-A9D5-3942-83FE-94C92FD69EE4}" type="datetimeFigureOut">
              <a:rPr lang="en-US" smtClean="0">
                <a:solidFill>
                  <a:prstClr val="black">
                    <a:tint val="75000"/>
                  </a:prstClr>
                </a:solidFill>
                <a:latin typeface="Calibri"/>
              </a:rPr>
              <a:pPr/>
              <a:t>8/21/15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01AB42E-EAFE-8D47-86D5-F1A8F14F63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0768246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C2B9DA-A9D5-3942-83FE-94C92FD69EE4}" type="datetimeFigureOut">
              <a:rPr lang="en-US" smtClean="0">
                <a:solidFill>
                  <a:prstClr val="black">
                    <a:tint val="75000"/>
                  </a:prstClr>
                </a:solidFill>
                <a:latin typeface="Calibri"/>
              </a:rPr>
              <a:pPr/>
              <a:t>8/21/15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01AB42E-EAFE-8D47-86D5-F1A8F14F63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554201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4041724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C2B9DA-A9D5-3942-83FE-94C92FD69EE4}" type="datetimeFigureOut">
              <a:rPr lang="en-US" smtClean="0">
                <a:solidFill>
                  <a:prstClr val="black">
                    <a:tint val="75000"/>
                  </a:prstClr>
                </a:solidFill>
                <a:latin typeface="Calibri"/>
              </a:rPr>
              <a:pPr/>
              <a:t>8/21/15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01AB42E-EAFE-8D47-86D5-F1A8F14F63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7546747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C2B9DA-A9D5-3942-83FE-94C92FD69EE4}" type="datetimeFigureOut">
              <a:rPr lang="en-US" smtClean="0">
                <a:solidFill>
                  <a:prstClr val="black">
                    <a:tint val="75000"/>
                  </a:prstClr>
                </a:solidFill>
                <a:latin typeface="Calibri"/>
              </a:rPr>
              <a:pPr/>
              <a:t>8/21/15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01AB42E-EAFE-8D47-86D5-F1A8F14F63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2103518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C2B9DA-A9D5-3942-83FE-94C92FD69EE4}" type="datetimeFigureOut">
              <a:rPr lang="en-US" smtClean="0">
                <a:solidFill>
                  <a:prstClr val="black">
                    <a:tint val="75000"/>
                  </a:prstClr>
                </a:solidFill>
                <a:latin typeface="Calibri"/>
              </a:rPr>
              <a:pPr/>
              <a:t>8/21/15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01AB42E-EAFE-8D47-86D5-F1A8F14F63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5030311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C2B9DA-A9D5-3942-83FE-94C92FD69EE4}" type="datetimeFigureOut">
              <a:rPr lang="en-US" smtClean="0">
                <a:solidFill>
                  <a:prstClr val="black">
                    <a:tint val="75000"/>
                  </a:prstClr>
                </a:solidFill>
                <a:latin typeface="Calibri"/>
              </a:rPr>
              <a:pPr/>
              <a:t>8/21/15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01AB42E-EAFE-8D47-86D5-F1A8F14F63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1843890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C2B9DA-A9D5-3942-83FE-94C92FD69EE4}" type="datetimeFigureOut">
              <a:rPr lang="en-US" smtClean="0">
                <a:solidFill>
                  <a:prstClr val="black">
                    <a:tint val="75000"/>
                  </a:prstClr>
                </a:solidFill>
                <a:latin typeface="Calibri"/>
              </a:rPr>
              <a:pPr/>
              <a:t>8/21/15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01AB42E-EAFE-8D47-86D5-F1A8F14F63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9665685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C2B9DA-A9D5-3942-83FE-94C92FD69EE4}" type="datetimeFigureOut">
              <a:rPr lang="en-US" smtClean="0">
                <a:solidFill>
                  <a:prstClr val="black">
                    <a:tint val="75000"/>
                  </a:prstClr>
                </a:solidFill>
                <a:latin typeface="Calibri"/>
              </a:rPr>
              <a:pPr/>
              <a:t>8/21/15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01AB42E-EAFE-8D47-86D5-F1A8F14F63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525197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981558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2510857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3029723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864630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40352311"/>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5738052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16850046"/>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314123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6310882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7398539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0064219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2745501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15213006"/>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5129412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295382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8071822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2124773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3534495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6408148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9368167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4965585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7639980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949198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85559574"/>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75057562"/>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57517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C4F7CAC-2968-4724-8632-DD7C28B52F56}" type="datetimeFigureOut">
              <a:rPr lang="en-US" smtClean="0"/>
              <a:t>8/18/15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7124A8-7623-4842-A2BC-60F9F262B75C}" type="slidenum">
              <a:rPr lang="en-US" smtClean="0"/>
              <a:t>‹#›</a:t>
            </a:fld>
            <a:endParaRPr lang="en-US"/>
          </a:p>
        </p:txBody>
      </p:sp>
    </p:spTree>
    <p:extLst>
      <p:ext uri="{BB962C8B-B14F-4D97-AF65-F5344CB8AC3E}">
        <p14:creationId xmlns:p14="http://schemas.microsoft.com/office/powerpoint/2010/main" val="7329282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6388654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0694933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3925494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033977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038911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2005277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03245818"/>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799215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8553629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38517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221847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920389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452463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246651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116165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685105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073946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633970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62922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C4F7CAC-2968-4724-8632-DD7C28B52F56}" type="datetimeFigureOut">
              <a:rPr lang="en-US" smtClean="0"/>
              <a:t>8/18/15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7124A8-7623-4842-A2BC-60F9F262B75C}" type="slidenum">
              <a:rPr lang="en-US" smtClean="0"/>
              <a:t>‹#›</a:t>
            </a:fld>
            <a:endParaRPr lang="en-US"/>
          </a:p>
        </p:txBody>
      </p:sp>
    </p:spTree>
    <p:extLst>
      <p:ext uri="{BB962C8B-B14F-4D97-AF65-F5344CB8AC3E}">
        <p14:creationId xmlns:p14="http://schemas.microsoft.com/office/powerpoint/2010/main" val="12312115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776623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321138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735716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780088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565701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247379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445910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285058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07590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91049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C4F7CAC-2968-4724-8632-DD7C28B52F56}" type="datetimeFigureOut">
              <a:rPr lang="en-US" smtClean="0"/>
              <a:t>8/18/15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7124A8-7623-4842-A2BC-60F9F262B75C}" type="slidenum">
              <a:rPr lang="en-US" smtClean="0"/>
              <a:t>‹#›</a:t>
            </a:fld>
            <a:endParaRPr lang="en-US"/>
          </a:p>
        </p:txBody>
      </p:sp>
    </p:spTree>
    <p:extLst>
      <p:ext uri="{BB962C8B-B14F-4D97-AF65-F5344CB8AC3E}">
        <p14:creationId xmlns:p14="http://schemas.microsoft.com/office/powerpoint/2010/main" val="11387623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675712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800606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518576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485097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746221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132702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437072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208581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01513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66399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4F7CAC-2968-4724-8632-DD7C28B52F56}" type="datetimeFigureOut">
              <a:rPr lang="en-US" smtClean="0"/>
              <a:t>8/18/15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7124A8-7623-4842-A2BC-60F9F262B75C}" type="slidenum">
              <a:rPr lang="en-US" smtClean="0"/>
              <a:t>‹#›</a:t>
            </a:fld>
            <a:endParaRPr lang="en-US"/>
          </a:p>
        </p:txBody>
      </p:sp>
    </p:spTree>
    <p:extLst>
      <p:ext uri="{BB962C8B-B14F-4D97-AF65-F5344CB8AC3E}">
        <p14:creationId xmlns:p14="http://schemas.microsoft.com/office/powerpoint/2010/main" val="10570125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952828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392865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267052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564274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942084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717713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510414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530826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162984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02018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t>8/18/15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7124A8-7623-4842-A2BC-60F9F262B75C}" type="slidenum">
              <a:rPr lang="en-US" smtClean="0"/>
              <a:t>‹#›</a:t>
            </a:fld>
            <a:endParaRPr lang="en-US"/>
          </a:p>
        </p:txBody>
      </p:sp>
    </p:spTree>
    <p:extLst>
      <p:ext uri="{BB962C8B-B14F-4D97-AF65-F5344CB8AC3E}">
        <p14:creationId xmlns:p14="http://schemas.microsoft.com/office/powerpoint/2010/main" val="14690710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41479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645930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08767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40352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370700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917500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958581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811925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305177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60033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t>8/18/15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7124A8-7623-4842-A2BC-60F9F262B75C}" type="slidenum">
              <a:rPr lang="en-US" smtClean="0"/>
              <a:t>‹#›</a:t>
            </a:fld>
            <a:endParaRPr lang="en-US"/>
          </a:p>
        </p:txBody>
      </p:sp>
    </p:spTree>
    <p:extLst>
      <p:ext uri="{BB962C8B-B14F-4D97-AF65-F5344CB8AC3E}">
        <p14:creationId xmlns:p14="http://schemas.microsoft.com/office/powerpoint/2010/main" val="16011401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40902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103910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8/19/15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078634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8/19/15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40210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8/19/15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3182481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8/19/15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59435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8/19/15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212288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8/19/15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442019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459972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F7CAC-2968-4724-8632-DD7C28B52F56}" type="datetimeFigureOut">
              <a:rPr lang="en-US" smtClean="0">
                <a:solidFill>
                  <a:prstClr val="black">
                    <a:tint val="75000"/>
                  </a:prstClr>
                </a:solidFill>
                <a:latin typeface="Calibri"/>
              </a:rPr>
              <a:pPr/>
              <a:t>8/19/15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9746219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theme" Target="../theme/theme17.xml"/><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theme" Target="../theme/theme18.xml"/><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9.xml"/><Relationship Id="rId12" Type="http://schemas.openxmlformats.org/officeDocument/2006/relationships/theme" Target="../theme/theme19.xml"/><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9" Type="http://schemas.openxmlformats.org/officeDocument/2006/relationships/slideLayout" Target="../slideLayouts/slideLayout207.xml"/><Relationship Id="rId10"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0.xml"/><Relationship Id="rId12" Type="http://schemas.openxmlformats.org/officeDocument/2006/relationships/theme" Target="../theme/theme20.xml"/><Relationship Id="rId1" Type="http://schemas.openxmlformats.org/officeDocument/2006/relationships/slideLayout" Target="../slideLayouts/slideLayout210.xml"/><Relationship Id="rId2" Type="http://schemas.openxmlformats.org/officeDocument/2006/relationships/slideLayout" Target="../slideLayouts/slideLayout211.xml"/><Relationship Id="rId3" Type="http://schemas.openxmlformats.org/officeDocument/2006/relationships/slideLayout" Target="../slideLayouts/slideLayout212.xml"/><Relationship Id="rId4" Type="http://schemas.openxmlformats.org/officeDocument/2006/relationships/slideLayout" Target="../slideLayouts/slideLayout213.xml"/><Relationship Id="rId5" Type="http://schemas.openxmlformats.org/officeDocument/2006/relationships/slideLayout" Target="../slideLayouts/slideLayout214.xml"/><Relationship Id="rId6" Type="http://schemas.openxmlformats.org/officeDocument/2006/relationships/slideLayout" Target="../slideLayouts/slideLayout215.xml"/><Relationship Id="rId7" Type="http://schemas.openxmlformats.org/officeDocument/2006/relationships/slideLayout" Target="../slideLayouts/slideLayout216.xml"/><Relationship Id="rId8" Type="http://schemas.openxmlformats.org/officeDocument/2006/relationships/slideLayout" Target="../slideLayouts/slideLayout217.xml"/><Relationship Id="rId9" Type="http://schemas.openxmlformats.org/officeDocument/2006/relationships/slideLayout" Target="../slideLayouts/slideLayout218.xml"/><Relationship Id="rId10"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1.xml"/><Relationship Id="rId12" Type="http://schemas.openxmlformats.org/officeDocument/2006/relationships/theme" Target="../theme/theme21.xml"/><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 Id="rId9" Type="http://schemas.openxmlformats.org/officeDocument/2006/relationships/slideLayout" Target="../slideLayouts/slideLayout229.xml"/><Relationship Id="rId10"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2.xml"/><Relationship Id="rId12" Type="http://schemas.openxmlformats.org/officeDocument/2006/relationships/theme" Target="../theme/theme22.xml"/><Relationship Id="rId1" Type="http://schemas.openxmlformats.org/officeDocument/2006/relationships/slideLayout" Target="../slideLayouts/slideLayout232.xml"/><Relationship Id="rId2" Type="http://schemas.openxmlformats.org/officeDocument/2006/relationships/slideLayout" Target="../slideLayouts/slideLayout233.xml"/><Relationship Id="rId3" Type="http://schemas.openxmlformats.org/officeDocument/2006/relationships/slideLayout" Target="../slideLayouts/slideLayout234.xml"/><Relationship Id="rId4" Type="http://schemas.openxmlformats.org/officeDocument/2006/relationships/slideLayout" Target="../slideLayouts/slideLayout235.xml"/><Relationship Id="rId5" Type="http://schemas.openxmlformats.org/officeDocument/2006/relationships/slideLayout" Target="../slideLayouts/slideLayout236.xml"/><Relationship Id="rId6" Type="http://schemas.openxmlformats.org/officeDocument/2006/relationships/slideLayout" Target="../slideLayouts/slideLayout237.xml"/><Relationship Id="rId7" Type="http://schemas.openxmlformats.org/officeDocument/2006/relationships/slideLayout" Target="../slideLayouts/slideLayout238.xml"/><Relationship Id="rId8" Type="http://schemas.openxmlformats.org/officeDocument/2006/relationships/slideLayout" Target="../slideLayouts/slideLayout239.xml"/><Relationship Id="rId9" Type="http://schemas.openxmlformats.org/officeDocument/2006/relationships/slideLayout" Target="../slideLayouts/slideLayout240.xml"/><Relationship Id="rId10"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3.xml"/><Relationship Id="rId12" Type="http://schemas.openxmlformats.org/officeDocument/2006/relationships/theme" Target="../theme/theme23.xml"/><Relationship Id="rId1" Type="http://schemas.openxmlformats.org/officeDocument/2006/relationships/slideLayout" Target="../slideLayouts/slideLayout243.xml"/><Relationship Id="rId2" Type="http://schemas.openxmlformats.org/officeDocument/2006/relationships/slideLayout" Target="../slideLayouts/slideLayout244.xml"/><Relationship Id="rId3" Type="http://schemas.openxmlformats.org/officeDocument/2006/relationships/slideLayout" Target="../slideLayouts/slideLayout245.xml"/><Relationship Id="rId4" Type="http://schemas.openxmlformats.org/officeDocument/2006/relationships/slideLayout" Target="../slideLayouts/slideLayout246.xml"/><Relationship Id="rId5" Type="http://schemas.openxmlformats.org/officeDocument/2006/relationships/slideLayout" Target="../slideLayouts/slideLayout247.xml"/><Relationship Id="rId6" Type="http://schemas.openxmlformats.org/officeDocument/2006/relationships/slideLayout" Target="../slideLayouts/slideLayout248.xml"/><Relationship Id="rId7" Type="http://schemas.openxmlformats.org/officeDocument/2006/relationships/slideLayout" Target="../slideLayouts/slideLayout249.xml"/><Relationship Id="rId8" Type="http://schemas.openxmlformats.org/officeDocument/2006/relationships/slideLayout" Target="../slideLayouts/slideLayout250.xml"/><Relationship Id="rId9" Type="http://schemas.openxmlformats.org/officeDocument/2006/relationships/slideLayout" Target="../slideLayouts/slideLayout251.xml"/><Relationship Id="rId10"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4.xml"/><Relationship Id="rId12" Type="http://schemas.openxmlformats.org/officeDocument/2006/relationships/theme" Target="../theme/theme24.xml"/><Relationship Id="rId1" Type="http://schemas.openxmlformats.org/officeDocument/2006/relationships/slideLayout" Target="../slideLayouts/slideLayout254.xml"/><Relationship Id="rId2" Type="http://schemas.openxmlformats.org/officeDocument/2006/relationships/slideLayout" Target="../slideLayouts/slideLayout255.xml"/><Relationship Id="rId3" Type="http://schemas.openxmlformats.org/officeDocument/2006/relationships/slideLayout" Target="../slideLayouts/slideLayout256.xml"/><Relationship Id="rId4" Type="http://schemas.openxmlformats.org/officeDocument/2006/relationships/slideLayout" Target="../slideLayouts/slideLayout257.xml"/><Relationship Id="rId5" Type="http://schemas.openxmlformats.org/officeDocument/2006/relationships/slideLayout" Target="../slideLayouts/slideLayout258.xml"/><Relationship Id="rId6" Type="http://schemas.openxmlformats.org/officeDocument/2006/relationships/slideLayout" Target="../slideLayouts/slideLayout259.xml"/><Relationship Id="rId7" Type="http://schemas.openxmlformats.org/officeDocument/2006/relationships/slideLayout" Target="../slideLayouts/slideLayout260.xml"/><Relationship Id="rId8" Type="http://schemas.openxmlformats.org/officeDocument/2006/relationships/slideLayout" Target="../slideLayouts/slideLayout261.xml"/><Relationship Id="rId9" Type="http://schemas.openxmlformats.org/officeDocument/2006/relationships/slideLayout" Target="../slideLayouts/slideLayout262.xml"/><Relationship Id="rId10"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5.xml"/><Relationship Id="rId12" Type="http://schemas.openxmlformats.org/officeDocument/2006/relationships/theme" Target="../theme/theme25.xml"/><Relationship Id="rId1" Type="http://schemas.openxmlformats.org/officeDocument/2006/relationships/slideLayout" Target="../slideLayouts/slideLayout265.xml"/><Relationship Id="rId2" Type="http://schemas.openxmlformats.org/officeDocument/2006/relationships/slideLayout" Target="../slideLayouts/slideLayout266.xml"/><Relationship Id="rId3" Type="http://schemas.openxmlformats.org/officeDocument/2006/relationships/slideLayout" Target="../slideLayouts/slideLayout267.xml"/><Relationship Id="rId4" Type="http://schemas.openxmlformats.org/officeDocument/2006/relationships/slideLayout" Target="../slideLayouts/slideLayout268.xml"/><Relationship Id="rId5" Type="http://schemas.openxmlformats.org/officeDocument/2006/relationships/slideLayout" Target="../slideLayouts/slideLayout269.xml"/><Relationship Id="rId6" Type="http://schemas.openxmlformats.org/officeDocument/2006/relationships/slideLayout" Target="../slideLayouts/slideLayout270.xml"/><Relationship Id="rId7" Type="http://schemas.openxmlformats.org/officeDocument/2006/relationships/slideLayout" Target="../slideLayouts/slideLayout271.xml"/><Relationship Id="rId8" Type="http://schemas.openxmlformats.org/officeDocument/2006/relationships/slideLayout" Target="../slideLayouts/slideLayout272.xml"/><Relationship Id="rId9" Type="http://schemas.openxmlformats.org/officeDocument/2006/relationships/slideLayout" Target="../slideLayouts/slideLayout273.xml"/><Relationship Id="rId10"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6.xml"/><Relationship Id="rId12" Type="http://schemas.openxmlformats.org/officeDocument/2006/relationships/theme" Target="../theme/theme26.xml"/><Relationship Id="rId1" Type="http://schemas.openxmlformats.org/officeDocument/2006/relationships/slideLayout" Target="../slideLayouts/slideLayout276.xml"/><Relationship Id="rId2" Type="http://schemas.openxmlformats.org/officeDocument/2006/relationships/slideLayout" Target="../slideLayouts/slideLayout277.xml"/><Relationship Id="rId3" Type="http://schemas.openxmlformats.org/officeDocument/2006/relationships/slideLayout" Target="../slideLayouts/slideLayout278.xml"/><Relationship Id="rId4" Type="http://schemas.openxmlformats.org/officeDocument/2006/relationships/slideLayout" Target="../slideLayouts/slideLayout279.xml"/><Relationship Id="rId5" Type="http://schemas.openxmlformats.org/officeDocument/2006/relationships/slideLayout" Target="../slideLayouts/slideLayout280.xml"/><Relationship Id="rId6" Type="http://schemas.openxmlformats.org/officeDocument/2006/relationships/slideLayout" Target="../slideLayouts/slideLayout281.xml"/><Relationship Id="rId7" Type="http://schemas.openxmlformats.org/officeDocument/2006/relationships/slideLayout" Target="../slideLayouts/slideLayout282.xml"/><Relationship Id="rId8" Type="http://schemas.openxmlformats.org/officeDocument/2006/relationships/slideLayout" Target="../slideLayouts/slideLayout283.xml"/><Relationship Id="rId9" Type="http://schemas.openxmlformats.org/officeDocument/2006/relationships/slideLayout" Target="../slideLayouts/slideLayout284.xml"/><Relationship Id="rId10"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7.xml"/><Relationship Id="rId12" Type="http://schemas.openxmlformats.org/officeDocument/2006/relationships/theme" Target="../theme/theme27.xml"/><Relationship Id="rId1" Type="http://schemas.openxmlformats.org/officeDocument/2006/relationships/slideLayout" Target="../slideLayouts/slideLayout287.xml"/><Relationship Id="rId2" Type="http://schemas.openxmlformats.org/officeDocument/2006/relationships/slideLayout" Target="../slideLayouts/slideLayout288.xml"/><Relationship Id="rId3" Type="http://schemas.openxmlformats.org/officeDocument/2006/relationships/slideLayout" Target="../slideLayouts/slideLayout289.xml"/><Relationship Id="rId4" Type="http://schemas.openxmlformats.org/officeDocument/2006/relationships/slideLayout" Target="../slideLayouts/slideLayout290.xml"/><Relationship Id="rId5" Type="http://schemas.openxmlformats.org/officeDocument/2006/relationships/slideLayout" Target="../slideLayouts/slideLayout291.xml"/><Relationship Id="rId6" Type="http://schemas.openxmlformats.org/officeDocument/2006/relationships/slideLayout" Target="../slideLayouts/slideLayout292.xml"/><Relationship Id="rId7" Type="http://schemas.openxmlformats.org/officeDocument/2006/relationships/slideLayout" Target="../slideLayouts/slideLayout293.xml"/><Relationship Id="rId8" Type="http://schemas.openxmlformats.org/officeDocument/2006/relationships/slideLayout" Target="../slideLayouts/slideLayout294.xml"/><Relationship Id="rId9" Type="http://schemas.openxmlformats.org/officeDocument/2006/relationships/slideLayout" Target="../slideLayouts/slideLayout295.xml"/><Relationship Id="rId10" Type="http://schemas.openxmlformats.org/officeDocument/2006/relationships/slideLayout" Target="../slideLayouts/slideLayout296.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8.xml"/><Relationship Id="rId12" Type="http://schemas.openxmlformats.org/officeDocument/2006/relationships/theme" Target="../theme/theme28.xml"/><Relationship Id="rId1" Type="http://schemas.openxmlformats.org/officeDocument/2006/relationships/slideLayout" Target="../slideLayouts/slideLayout298.xml"/><Relationship Id="rId2" Type="http://schemas.openxmlformats.org/officeDocument/2006/relationships/slideLayout" Target="../slideLayouts/slideLayout299.xml"/><Relationship Id="rId3" Type="http://schemas.openxmlformats.org/officeDocument/2006/relationships/slideLayout" Target="../slideLayouts/slideLayout300.xml"/><Relationship Id="rId4" Type="http://schemas.openxmlformats.org/officeDocument/2006/relationships/slideLayout" Target="../slideLayouts/slideLayout301.xml"/><Relationship Id="rId5" Type="http://schemas.openxmlformats.org/officeDocument/2006/relationships/slideLayout" Target="../slideLayouts/slideLayout302.xml"/><Relationship Id="rId6" Type="http://schemas.openxmlformats.org/officeDocument/2006/relationships/slideLayout" Target="../slideLayouts/slideLayout303.xml"/><Relationship Id="rId7" Type="http://schemas.openxmlformats.org/officeDocument/2006/relationships/slideLayout" Target="../slideLayouts/slideLayout304.xml"/><Relationship Id="rId8" Type="http://schemas.openxmlformats.org/officeDocument/2006/relationships/slideLayout" Target="../slideLayouts/slideLayout305.xml"/><Relationship Id="rId9" Type="http://schemas.openxmlformats.org/officeDocument/2006/relationships/slideLayout" Target="../slideLayouts/slideLayout306.xml"/><Relationship Id="rId10"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theme" Target="../theme/theme29.xml"/><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30.xml"/><Relationship Id="rId12" Type="http://schemas.openxmlformats.org/officeDocument/2006/relationships/theme" Target="../theme/theme30.xml"/><Relationship Id="rId1" Type="http://schemas.openxmlformats.org/officeDocument/2006/relationships/slideLayout" Target="../slideLayouts/slideLayout320.xml"/><Relationship Id="rId2" Type="http://schemas.openxmlformats.org/officeDocument/2006/relationships/slideLayout" Target="../slideLayouts/slideLayout321.xml"/><Relationship Id="rId3" Type="http://schemas.openxmlformats.org/officeDocument/2006/relationships/slideLayout" Target="../slideLayouts/slideLayout322.xml"/><Relationship Id="rId4" Type="http://schemas.openxmlformats.org/officeDocument/2006/relationships/slideLayout" Target="../slideLayouts/slideLayout323.xml"/><Relationship Id="rId5" Type="http://schemas.openxmlformats.org/officeDocument/2006/relationships/slideLayout" Target="../slideLayouts/slideLayout324.xml"/><Relationship Id="rId6" Type="http://schemas.openxmlformats.org/officeDocument/2006/relationships/slideLayout" Target="../slideLayouts/slideLayout325.xml"/><Relationship Id="rId7" Type="http://schemas.openxmlformats.org/officeDocument/2006/relationships/slideLayout" Target="../slideLayouts/slideLayout326.xml"/><Relationship Id="rId8" Type="http://schemas.openxmlformats.org/officeDocument/2006/relationships/slideLayout" Target="../slideLayouts/slideLayout327.xml"/><Relationship Id="rId9" Type="http://schemas.openxmlformats.org/officeDocument/2006/relationships/slideLayout" Target="../slideLayouts/slideLayout328.xml"/><Relationship Id="rId10" Type="http://schemas.openxmlformats.org/officeDocument/2006/relationships/slideLayout" Target="../slideLayouts/slideLayout329.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41.xml"/><Relationship Id="rId12" Type="http://schemas.openxmlformats.org/officeDocument/2006/relationships/slideLayout" Target="../slideLayouts/slideLayout342.xml"/><Relationship Id="rId13" Type="http://schemas.openxmlformats.org/officeDocument/2006/relationships/theme" Target="../theme/theme31.xml"/><Relationship Id="rId1" Type="http://schemas.openxmlformats.org/officeDocument/2006/relationships/slideLayout" Target="../slideLayouts/slideLayout331.xml"/><Relationship Id="rId2" Type="http://schemas.openxmlformats.org/officeDocument/2006/relationships/slideLayout" Target="../slideLayouts/slideLayout332.xml"/><Relationship Id="rId3" Type="http://schemas.openxmlformats.org/officeDocument/2006/relationships/slideLayout" Target="../slideLayouts/slideLayout333.xml"/><Relationship Id="rId4" Type="http://schemas.openxmlformats.org/officeDocument/2006/relationships/slideLayout" Target="../slideLayouts/slideLayout334.xml"/><Relationship Id="rId5" Type="http://schemas.openxmlformats.org/officeDocument/2006/relationships/slideLayout" Target="../slideLayouts/slideLayout335.xml"/><Relationship Id="rId6" Type="http://schemas.openxmlformats.org/officeDocument/2006/relationships/slideLayout" Target="../slideLayouts/slideLayout336.xml"/><Relationship Id="rId7" Type="http://schemas.openxmlformats.org/officeDocument/2006/relationships/slideLayout" Target="../slideLayouts/slideLayout337.xml"/><Relationship Id="rId8" Type="http://schemas.openxmlformats.org/officeDocument/2006/relationships/slideLayout" Target="../slideLayouts/slideLayout338.xml"/><Relationship Id="rId9" Type="http://schemas.openxmlformats.org/officeDocument/2006/relationships/slideLayout" Target="../slideLayouts/slideLayout339.xml"/><Relationship Id="rId10" Type="http://schemas.openxmlformats.org/officeDocument/2006/relationships/slideLayout" Target="../slideLayouts/slideLayout340.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3.xml"/><Relationship Id="rId12" Type="http://schemas.openxmlformats.org/officeDocument/2006/relationships/theme" Target="../theme/theme32.xml"/><Relationship Id="rId1" Type="http://schemas.openxmlformats.org/officeDocument/2006/relationships/slideLayout" Target="../slideLayouts/slideLayout343.xml"/><Relationship Id="rId2" Type="http://schemas.openxmlformats.org/officeDocument/2006/relationships/slideLayout" Target="../slideLayouts/slideLayout344.xml"/><Relationship Id="rId3" Type="http://schemas.openxmlformats.org/officeDocument/2006/relationships/slideLayout" Target="../slideLayouts/slideLayout345.xml"/><Relationship Id="rId4" Type="http://schemas.openxmlformats.org/officeDocument/2006/relationships/slideLayout" Target="../slideLayouts/slideLayout346.xml"/><Relationship Id="rId5" Type="http://schemas.openxmlformats.org/officeDocument/2006/relationships/slideLayout" Target="../slideLayouts/slideLayout347.xml"/><Relationship Id="rId6" Type="http://schemas.openxmlformats.org/officeDocument/2006/relationships/slideLayout" Target="../slideLayouts/slideLayout348.xml"/><Relationship Id="rId7" Type="http://schemas.openxmlformats.org/officeDocument/2006/relationships/slideLayout" Target="../slideLayouts/slideLayout349.xml"/><Relationship Id="rId8" Type="http://schemas.openxmlformats.org/officeDocument/2006/relationships/slideLayout" Target="../slideLayouts/slideLayout350.xml"/><Relationship Id="rId9" Type="http://schemas.openxmlformats.org/officeDocument/2006/relationships/slideLayout" Target="../slideLayouts/slideLayout351.xml"/><Relationship Id="rId10" Type="http://schemas.openxmlformats.org/officeDocument/2006/relationships/slideLayout" Target="../slideLayouts/slideLayout352.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364.xml"/><Relationship Id="rId12" Type="http://schemas.openxmlformats.org/officeDocument/2006/relationships/theme" Target="../theme/theme33.xml"/><Relationship Id="rId1" Type="http://schemas.openxmlformats.org/officeDocument/2006/relationships/slideLayout" Target="../slideLayouts/slideLayout354.xml"/><Relationship Id="rId2" Type="http://schemas.openxmlformats.org/officeDocument/2006/relationships/slideLayout" Target="../slideLayouts/slideLayout355.xml"/><Relationship Id="rId3" Type="http://schemas.openxmlformats.org/officeDocument/2006/relationships/slideLayout" Target="../slideLayouts/slideLayout356.xml"/><Relationship Id="rId4" Type="http://schemas.openxmlformats.org/officeDocument/2006/relationships/slideLayout" Target="../slideLayouts/slideLayout357.xml"/><Relationship Id="rId5" Type="http://schemas.openxmlformats.org/officeDocument/2006/relationships/slideLayout" Target="../slideLayouts/slideLayout358.xml"/><Relationship Id="rId6" Type="http://schemas.openxmlformats.org/officeDocument/2006/relationships/slideLayout" Target="../slideLayouts/slideLayout359.xml"/><Relationship Id="rId7" Type="http://schemas.openxmlformats.org/officeDocument/2006/relationships/slideLayout" Target="../slideLayouts/slideLayout360.xml"/><Relationship Id="rId8" Type="http://schemas.openxmlformats.org/officeDocument/2006/relationships/slideLayout" Target="../slideLayouts/slideLayout361.xml"/><Relationship Id="rId9" Type="http://schemas.openxmlformats.org/officeDocument/2006/relationships/slideLayout" Target="../slideLayouts/slideLayout362.xml"/><Relationship Id="rId10" Type="http://schemas.openxmlformats.org/officeDocument/2006/relationships/slideLayout" Target="../slideLayouts/slideLayout363.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75.xml"/><Relationship Id="rId12" Type="http://schemas.openxmlformats.org/officeDocument/2006/relationships/theme" Target="../theme/theme34.xml"/><Relationship Id="rId1" Type="http://schemas.openxmlformats.org/officeDocument/2006/relationships/slideLayout" Target="../slideLayouts/slideLayout365.xml"/><Relationship Id="rId2" Type="http://schemas.openxmlformats.org/officeDocument/2006/relationships/slideLayout" Target="../slideLayouts/slideLayout366.xml"/><Relationship Id="rId3" Type="http://schemas.openxmlformats.org/officeDocument/2006/relationships/slideLayout" Target="../slideLayouts/slideLayout367.xml"/><Relationship Id="rId4" Type="http://schemas.openxmlformats.org/officeDocument/2006/relationships/slideLayout" Target="../slideLayouts/slideLayout368.xml"/><Relationship Id="rId5" Type="http://schemas.openxmlformats.org/officeDocument/2006/relationships/slideLayout" Target="../slideLayouts/slideLayout369.xml"/><Relationship Id="rId6" Type="http://schemas.openxmlformats.org/officeDocument/2006/relationships/slideLayout" Target="../slideLayouts/slideLayout370.xml"/><Relationship Id="rId7" Type="http://schemas.openxmlformats.org/officeDocument/2006/relationships/slideLayout" Target="../slideLayouts/slideLayout371.xml"/><Relationship Id="rId8" Type="http://schemas.openxmlformats.org/officeDocument/2006/relationships/slideLayout" Target="../slideLayouts/slideLayout372.xml"/><Relationship Id="rId9" Type="http://schemas.openxmlformats.org/officeDocument/2006/relationships/slideLayout" Target="../slideLayouts/slideLayout373.xml"/><Relationship Id="rId10" Type="http://schemas.openxmlformats.org/officeDocument/2006/relationships/slideLayout" Target="../slideLayouts/slideLayout374.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86.xml"/><Relationship Id="rId12" Type="http://schemas.openxmlformats.org/officeDocument/2006/relationships/theme" Target="../theme/theme35.xml"/><Relationship Id="rId1" Type="http://schemas.openxmlformats.org/officeDocument/2006/relationships/slideLayout" Target="../slideLayouts/slideLayout376.xml"/><Relationship Id="rId2" Type="http://schemas.openxmlformats.org/officeDocument/2006/relationships/slideLayout" Target="../slideLayouts/slideLayout377.xml"/><Relationship Id="rId3" Type="http://schemas.openxmlformats.org/officeDocument/2006/relationships/slideLayout" Target="../slideLayouts/slideLayout378.xml"/><Relationship Id="rId4" Type="http://schemas.openxmlformats.org/officeDocument/2006/relationships/slideLayout" Target="../slideLayouts/slideLayout379.xml"/><Relationship Id="rId5" Type="http://schemas.openxmlformats.org/officeDocument/2006/relationships/slideLayout" Target="../slideLayouts/slideLayout380.xml"/><Relationship Id="rId6" Type="http://schemas.openxmlformats.org/officeDocument/2006/relationships/slideLayout" Target="../slideLayouts/slideLayout381.xml"/><Relationship Id="rId7" Type="http://schemas.openxmlformats.org/officeDocument/2006/relationships/slideLayout" Target="../slideLayouts/slideLayout382.xml"/><Relationship Id="rId8" Type="http://schemas.openxmlformats.org/officeDocument/2006/relationships/slideLayout" Target="../slideLayouts/slideLayout383.xml"/><Relationship Id="rId9" Type="http://schemas.openxmlformats.org/officeDocument/2006/relationships/slideLayout" Target="../slideLayouts/slideLayout384.xml"/><Relationship Id="rId10" Type="http://schemas.openxmlformats.org/officeDocument/2006/relationships/slideLayout" Target="../slideLayouts/slideLayout385.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397.xml"/><Relationship Id="rId12" Type="http://schemas.openxmlformats.org/officeDocument/2006/relationships/theme" Target="../theme/theme36.xml"/><Relationship Id="rId1" Type="http://schemas.openxmlformats.org/officeDocument/2006/relationships/slideLayout" Target="../slideLayouts/slideLayout387.xml"/><Relationship Id="rId2" Type="http://schemas.openxmlformats.org/officeDocument/2006/relationships/slideLayout" Target="../slideLayouts/slideLayout388.xml"/><Relationship Id="rId3" Type="http://schemas.openxmlformats.org/officeDocument/2006/relationships/slideLayout" Target="../slideLayouts/slideLayout389.xml"/><Relationship Id="rId4" Type="http://schemas.openxmlformats.org/officeDocument/2006/relationships/slideLayout" Target="../slideLayouts/slideLayout390.xml"/><Relationship Id="rId5" Type="http://schemas.openxmlformats.org/officeDocument/2006/relationships/slideLayout" Target="../slideLayouts/slideLayout391.xml"/><Relationship Id="rId6" Type="http://schemas.openxmlformats.org/officeDocument/2006/relationships/slideLayout" Target="../slideLayouts/slideLayout392.xml"/><Relationship Id="rId7" Type="http://schemas.openxmlformats.org/officeDocument/2006/relationships/slideLayout" Target="../slideLayouts/slideLayout393.xml"/><Relationship Id="rId8" Type="http://schemas.openxmlformats.org/officeDocument/2006/relationships/slideLayout" Target="../slideLayouts/slideLayout394.xml"/><Relationship Id="rId9" Type="http://schemas.openxmlformats.org/officeDocument/2006/relationships/slideLayout" Target="../slideLayouts/slideLayout395.xml"/><Relationship Id="rId10" Type="http://schemas.openxmlformats.org/officeDocument/2006/relationships/slideLayout" Target="../slideLayouts/slideLayout396.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408.xml"/><Relationship Id="rId12" Type="http://schemas.openxmlformats.org/officeDocument/2006/relationships/theme" Target="../theme/theme37.xml"/><Relationship Id="rId1" Type="http://schemas.openxmlformats.org/officeDocument/2006/relationships/slideLayout" Target="../slideLayouts/slideLayout398.xml"/><Relationship Id="rId2" Type="http://schemas.openxmlformats.org/officeDocument/2006/relationships/slideLayout" Target="../slideLayouts/slideLayout399.xml"/><Relationship Id="rId3" Type="http://schemas.openxmlformats.org/officeDocument/2006/relationships/slideLayout" Target="../slideLayouts/slideLayout400.xml"/><Relationship Id="rId4" Type="http://schemas.openxmlformats.org/officeDocument/2006/relationships/slideLayout" Target="../slideLayouts/slideLayout401.xml"/><Relationship Id="rId5" Type="http://schemas.openxmlformats.org/officeDocument/2006/relationships/slideLayout" Target="../slideLayouts/slideLayout402.xml"/><Relationship Id="rId6" Type="http://schemas.openxmlformats.org/officeDocument/2006/relationships/slideLayout" Target="../slideLayouts/slideLayout403.xml"/><Relationship Id="rId7" Type="http://schemas.openxmlformats.org/officeDocument/2006/relationships/slideLayout" Target="../slideLayouts/slideLayout404.xml"/><Relationship Id="rId8" Type="http://schemas.openxmlformats.org/officeDocument/2006/relationships/slideLayout" Target="../slideLayouts/slideLayout405.xml"/><Relationship Id="rId9" Type="http://schemas.openxmlformats.org/officeDocument/2006/relationships/slideLayout" Target="../slideLayouts/slideLayout406.xml"/><Relationship Id="rId10" Type="http://schemas.openxmlformats.org/officeDocument/2006/relationships/slideLayout" Target="../slideLayouts/slideLayout40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4F7CAC-2968-4724-8632-DD7C28B52F56}" type="datetimeFigureOut">
              <a:rPr lang="en-US" smtClean="0"/>
              <a:t>8/18/15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124A8-7623-4842-A2BC-60F9F262B75C}" type="slidenum">
              <a:rPr lang="en-US" smtClean="0"/>
              <a:t>‹#›</a:t>
            </a:fld>
            <a:endParaRPr lang="en-US"/>
          </a:p>
        </p:txBody>
      </p:sp>
    </p:spTree>
    <p:extLst>
      <p:ext uri="{BB962C8B-B14F-4D97-AF65-F5344CB8AC3E}">
        <p14:creationId xmlns:p14="http://schemas.microsoft.com/office/powerpoint/2010/main" val="35170893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4F7CAC-2968-4724-8632-DD7C28B52F56}" type="datetimeFigureOut">
              <a:rPr lang="en-US" smtClean="0">
                <a:solidFill>
                  <a:prstClr val="black">
                    <a:tint val="75000"/>
                  </a:prstClr>
                </a:solidFill>
                <a:latin typeface="Calibri"/>
              </a:rPr>
              <a:pPr/>
              <a:t>8/19/15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91519778"/>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63324508"/>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83842334"/>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29924101"/>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91109805"/>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28981577"/>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84965926"/>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43870289"/>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47111644"/>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32864281"/>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466074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84674029"/>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56618499"/>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37273984"/>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33912913"/>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566742"/>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4592482"/>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13511867"/>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64355073"/>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4F7CAC-2968-4724-8632-DD7C28B52F56}" type="datetimeFigureOut">
              <a:rPr lang="en-US" smtClean="0">
                <a:solidFill>
                  <a:prstClr val="black">
                    <a:tint val="75000"/>
                  </a:prstClr>
                </a:solidFill>
                <a:latin typeface="Calibri"/>
              </a:rPr>
              <a:pPr/>
              <a:t>8/20/15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2353857"/>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13288566"/>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4878527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78073926"/>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4F7CAC-2968-4724-8632-DD7C28B52F56}" type="datetimeFigureOut">
              <a:rPr lang="en-US" smtClean="0">
                <a:solidFill>
                  <a:prstClr val="black">
                    <a:tint val="75000"/>
                  </a:prstClr>
                </a:solidFill>
                <a:latin typeface="Calibri"/>
              </a:rPr>
              <a:pPr/>
              <a:t>8/21/15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26552062"/>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 id="214748411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4F7CAC-2968-4724-8632-DD7C28B52F56}" type="datetimeFigureOut">
              <a:rPr lang="en-US" smtClean="0">
                <a:solidFill>
                  <a:prstClr val="black">
                    <a:tint val="75000"/>
                  </a:prstClr>
                </a:solidFill>
                <a:latin typeface="Calibri"/>
              </a:rPr>
              <a:pPr/>
              <a:t>8/21/15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41386602"/>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4F7CAC-2968-4724-8632-DD7C28B52F56}" type="datetimeFigureOut">
              <a:rPr lang="en-US" smtClean="0">
                <a:solidFill>
                  <a:prstClr val="black">
                    <a:tint val="75000"/>
                  </a:prstClr>
                </a:solidFill>
                <a:latin typeface="Calibri"/>
              </a:rPr>
              <a:pPr/>
              <a:t>8/21/15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31694213"/>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E3C2B9DA-A9D5-3942-83FE-94C92FD69EE4}" type="datetimeFigureOut">
              <a:rPr lang="en-US" smtClean="0">
                <a:solidFill>
                  <a:prstClr val="black">
                    <a:tint val="75000"/>
                  </a:prstClr>
                </a:solidFill>
                <a:latin typeface="Calibri"/>
              </a:rPr>
              <a:pPr defTabSz="457200"/>
              <a:t>8/21/15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801AB42E-EAFE-8D47-86D5-F1A8F14F63EC}" type="slidenum">
              <a:rPr lang="en-US" smtClean="0">
                <a:solidFill>
                  <a:prstClr val="black">
                    <a:tint val="75000"/>
                  </a:prstClr>
                </a:solidFill>
                <a:latin typeface="Calibri"/>
              </a:rPr>
              <a:pPr defTabSz="457200"/>
              <a:t>‹#›</a:t>
            </a:fld>
            <a:endParaRPr lang="en-US">
              <a:solidFill>
                <a:prstClr val="black">
                  <a:tint val="75000"/>
                </a:prstClr>
              </a:solidFill>
              <a:latin typeface="Calibri"/>
            </a:endParaRPr>
          </a:p>
        </p:txBody>
      </p:sp>
    </p:spTree>
    <p:extLst>
      <p:ext uri="{BB962C8B-B14F-4D97-AF65-F5344CB8AC3E}">
        <p14:creationId xmlns:p14="http://schemas.microsoft.com/office/powerpoint/2010/main" val="755005874"/>
      </p:ext>
    </p:extLst>
  </p:cSld>
  <p:clrMap bg1="lt1" tx1="dk1" bg2="lt2" tx2="dk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64046540"/>
      </p:ext>
    </p:extLst>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58281201"/>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44162633"/>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3559672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2069841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7690994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5351506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4F7CAC-2968-4724-8632-DD7C28B52F56}" type="datetimeFigureOut">
              <a:rPr lang="en-US" smtClean="0">
                <a:solidFill>
                  <a:prstClr val="black">
                    <a:tint val="75000"/>
                  </a:prstClr>
                </a:solidFill>
                <a:latin typeface="Calibri"/>
              </a:rPr>
              <a:pPr/>
              <a:t>8/18/15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5808224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4F7CAC-2968-4724-8632-DD7C28B52F56}" type="datetimeFigureOut">
              <a:rPr lang="en-US" smtClean="0">
                <a:solidFill>
                  <a:prstClr val="black">
                    <a:tint val="75000"/>
                  </a:prstClr>
                </a:solidFill>
                <a:latin typeface="Calibri"/>
              </a:rPr>
              <a:pPr/>
              <a:t>8/19/15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124A8-7623-4842-A2BC-60F9F262B7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7135622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g"/><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image" Target="../media/image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image" Target="../media/image3.jpg"/><Relationship Id="rId3"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emf"/><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emf"/><Relationship Id="rId9" Type="http://schemas.openxmlformats.org/officeDocument/2006/relationships/image" Target="../media/image15.png"/><Relationship Id="rId1" Type="http://schemas.openxmlformats.org/officeDocument/2006/relationships/slideLayout" Target="../slideLayouts/slideLayout100.xml"/><Relationship Id="rId2" Type="http://schemas.openxmlformats.org/officeDocument/2006/relationships/image" Target="../media/image3.jp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g"/><Relationship Id="rId1" Type="http://schemas.openxmlformats.org/officeDocument/2006/relationships/slideLayout" Target="../slideLayouts/slideLayout199.xml"/><Relationship Id="rId2" Type="http://schemas.openxmlformats.org/officeDocument/2006/relationships/image" Target="../media/image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8.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8.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0.xml"/><Relationship Id="rId2" Type="http://schemas.openxmlformats.org/officeDocument/2006/relationships/image" Target="../media/image3.jpg"/><Relationship Id="rId3"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221.xml"/><Relationship Id="rId2" Type="http://schemas.openxmlformats.org/officeDocument/2006/relationships/image" Target="../media/image3.jpg"/></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png"/><Relationship Id="rId5" Type="http://schemas.openxmlformats.org/officeDocument/2006/relationships/image" Target="../media/image23.jpeg"/><Relationship Id="rId1" Type="http://schemas.openxmlformats.org/officeDocument/2006/relationships/slideLayout" Target="../slideLayouts/slideLayout188.xml"/><Relationship Id="rId2" Type="http://schemas.openxmlformats.org/officeDocument/2006/relationships/image" Target="../media/image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2.xml"/><Relationship Id="rId2" Type="http://schemas.openxmlformats.org/officeDocument/2006/relationships/image" Target="../media/image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8.xml"/><Relationship Id="rId2" Type="http://schemas.openxmlformats.org/officeDocument/2006/relationships/image" Target="../media/image3.jpg"/><Relationship Id="rId3" Type="http://schemas.openxmlformats.org/officeDocument/2006/relationships/image" Target="../media/image2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3.xml"/><Relationship Id="rId2" Type="http://schemas.openxmlformats.org/officeDocument/2006/relationships/image" Target="../media/image3.jpg"/><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254.xml"/><Relationship Id="rId2" Type="http://schemas.openxmlformats.org/officeDocument/2006/relationships/image" Target="../media/image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8.xml"/><Relationship Id="rId2" Type="http://schemas.openxmlformats.org/officeDocument/2006/relationships/image" Target="../media/image3.jpg"/><Relationship Id="rId3" Type="http://schemas.openxmlformats.org/officeDocument/2006/relationships/image" Target="../media/image3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8.xml"/><Relationship Id="rId2" Type="http://schemas.openxmlformats.org/officeDocument/2006/relationships/image" Target="../media/image3.jpg"/><Relationship Id="rId3" Type="http://schemas.openxmlformats.org/officeDocument/2006/relationships/image" Target="../media/image3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8.xml"/><Relationship Id="rId2" Type="http://schemas.openxmlformats.org/officeDocument/2006/relationships/image" Target="../media/image3.jpg"/><Relationship Id="rId3" Type="http://schemas.openxmlformats.org/officeDocument/2006/relationships/image" Target="../media/image3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87.xml"/><Relationship Id="rId2" Type="http://schemas.openxmlformats.org/officeDocument/2006/relationships/image" Target="../media/image3.jp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png"/><Relationship Id="rId1" Type="http://schemas.openxmlformats.org/officeDocument/2006/relationships/slideLayout" Target="../slideLayouts/slideLayout287.xml"/><Relationship Id="rId2" Type="http://schemas.openxmlformats.org/officeDocument/2006/relationships/image" Target="../media/image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87.xml"/><Relationship Id="rId2" Type="http://schemas.openxmlformats.org/officeDocument/2006/relationships/image" Target="../media/image3.jpg"/><Relationship Id="rId3" Type="http://schemas.openxmlformats.org/officeDocument/2006/relationships/image" Target="../media/image36.jpeg"/></Relationships>
</file>

<file path=ppt/slides/_rels/slide34.xml.rels><?xml version="1.0" encoding="UTF-8" standalone="yes"?>
<Relationships xmlns="http://schemas.openxmlformats.org/package/2006/relationships"><Relationship Id="rId3" Type="http://schemas.openxmlformats.org/officeDocument/2006/relationships/hyperlink" Target="http://www.odhsi.org" TargetMode="External"/><Relationship Id="rId4" Type="http://schemas.openxmlformats.org/officeDocument/2006/relationships/hyperlink" Target="mailto:phdi@gatech.edu" TargetMode="External"/><Relationship Id="rId5" Type="http://schemas.openxmlformats.org/officeDocument/2006/relationships/image" Target="../media/image37.jpeg"/><Relationship Id="rId1" Type="http://schemas.openxmlformats.org/officeDocument/2006/relationships/slideLayout" Target="../slideLayouts/slideLayout287.xml"/><Relationship Id="rId2" Type="http://schemas.openxmlformats.org/officeDocument/2006/relationships/image" Target="../media/image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8.xml"/><Relationship Id="rId2" Type="http://schemas.openxmlformats.org/officeDocument/2006/relationships/image" Target="../media/image3.jp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Layout" Target="../slideLayouts/slideLayout299.xml"/><Relationship Id="rId2" Type="http://schemas.openxmlformats.org/officeDocument/2006/relationships/image" Target="../media/image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87.xml"/><Relationship Id="rId2" Type="http://schemas.openxmlformats.org/officeDocument/2006/relationships/image" Target="../media/image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7.xml"/><Relationship Id="rId2"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5.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5.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5.xml"/><Relationship Id="rId2" Type="http://schemas.openxmlformats.org/officeDocument/2006/relationships/notesSlide" Target="../notesSlides/notesSlide5.xml"/><Relationship Id="rId3" Type="http://schemas.openxmlformats.org/officeDocument/2006/relationships/image" Target="../media/image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5.xml"/><Relationship Id="rId2" Type="http://schemas.openxmlformats.org/officeDocument/2006/relationships/notesSlide" Target="../notesSlides/notesSlide6.xml"/><Relationship Id="rId3" Type="http://schemas.openxmlformats.org/officeDocument/2006/relationships/image" Target="../media/image3.jpg"/></Relationships>
</file>

<file path=ppt/slides/_rels/slide45.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2.jpeg"/><Relationship Id="rId5" Type="http://schemas.openxmlformats.org/officeDocument/2006/relationships/image" Target="../media/image43.jpeg"/><Relationship Id="rId6" Type="http://schemas.openxmlformats.org/officeDocument/2006/relationships/image" Target="../media/image44.jpeg"/><Relationship Id="rId7" Type="http://schemas.openxmlformats.org/officeDocument/2006/relationships/image" Target="../media/image45.jpeg"/><Relationship Id="rId8" Type="http://schemas.openxmlformats.org/officeDocument/2006/relationships/hyperlink" Target="hhscenter.gatech.edu%5Cprofessional-education" TargetMode="External"/><Relationship Id="rId1" Type="http://schemas.openxmlformats.org/officeDocument/2006/relationships/slideLayout" Target="../slideLayouts/slideLayout166.xml"/><Relationship Id="rId2" Type="http://schemas.openxmlformats.org/officeDocument/2006/relationships/notesSlide" Target="../notesSlides/notesSlide7.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jpeg"/><Relationship Id="rId5" Type="http://schemas.openxmlformats.org/officeDocument/2006/relationships/image" Target="../media/image48.png"/><Relationship Id="rId6" Type="http://schemas.openxmlformats.org/officeDocument/2006/relationships/hyperlink" Target="http://www.scl.gatech.edu/humlog2015/speakers/" TargetMode="External"/><Relationship Id="rId7" Type="http://schemas.openxmlformats.org/officeDocument/2006/relationships/image" Target="../media/image42.jpeg"/><Relationship Id="rId1" Type="http://schemas.openxmlformats.org/officeDocument/2006/relationships/slideLayout" Target="../slideLayouts/slideLayout166.xml"/><Relationship Id="rId2" Type="http://schemas.openxmlformats.org/officeDocument/2006/relationships/image" Target="../media/image3.jpg"/></Relationships>
</file>

<file path=ppt/slides/_rels/slide47.xml.rels><?xml version="1.0" encoding="UTF-8" standalone="yes"?>
<Relationships xmlns="http://schemas.openxmlformats.org/package/2006/relationships"><Relationship Id="rId3" Type="http://schemas.openxmlformats.org/officeDocument/2006/relationships/hyperlink" Target="hhscenter.gatech.edu%5Cevents" TargetMode="External"/><Relationship Id="rId4" Type="http://schemas.openxmlformats.org/officeDocument/2006/relationships/hyperlink" Target="http://disaster-relief.aidforum.org/" TargetMode="External"/><Relationship Id="rId5" Type="http://schemas.openxmlformats.org/officeDocument/2006/relationships/hyperlink" Target="http://www.france-atlanta.org/" TargetMode="External"/><Relationship Id="rId6" Type="http://schemas.openxmlformats.org/officeDocument/2006/relationships/hyperlink" Target="http://www.scheller.gatech.edu/centers-initiatives/ile/impact" TargetMode="External"/><Relationship Id="rId7" Type="http://schemas.openxmlformats.org/officeDocument/2006/relationships/image" Target="../media/image42.jpeg"/><Relationship Id="rId1" Type="http://schemas.openxmlformats.org/officeDocument/2006/relationships/slideLayout" Target="../slideLayouts/slideLayout166.xml"/><Relationship Id="rId2" Type="http://schemas.openxmlformats.org/officeDocument/2006/relationships/image" Target="../media/image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54.xml"/><Relationship Id="rId2" Type="http://schemas.openxmlformats.org/officeDocument/2006/relationships/notesSlide" Target="../notesSlides/notesSlide8.xml"/><Relationship Id="rId3" Type="http://schemas.openxmlformats.org/officeDocument/2006/relationships/image" Target="../media/image3.jpg"/></Relationships>
</file>

<file path=ppt/slides/_rels/slide49.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9.jpeg"/><Relationship Id="rId5" Type="http://schemas.openxmlformats.org/officeDocument/2006/relationships/image" Target="../media/image50.jpeg"/><Relationship Id="rId6" Type="http://schemas.openxmlformats.org/officeDocument/2006/relationships/image" Target="../media/image51.jpeg"/><Relationship Id="rId1" Type="http://schemas.openxmlformats.org/officeDocument/2006/relationships/slideLayout" Target="../slideLayouts/slideLayout354.xml"/><Relationship Id="rId2" Type="http://schemas.openxmlformats.org/officeDocument/2006/relationships/notesSlide" Target="../notesSlides/notesSlide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3.jpg"/><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1" Type="http://schemas.openxmlformats.org/officeDocument/2006/relationships/slideLayout" Target="../slideLayouts/slideLayout354.xml"/><Relationship Id="rId2" Type="http://schemas.openxmlformats.org/officeDocument/2006/relationships/notesSlide" Target="../notesSlides/notesSlide10.xml"/></Relationships>
</file>

<file path=ppt/slides/_rels/slide51.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55.jpeg"/><Relationship Id="rId5" Type="http://schemas.openxmlformats.org/officeDocument/2006/relationships/image" Target="../media/image56.jpeg"/><Relationship Id="rId6" Type="http://schemas.openxmlformats.org/officeDocument/2006/relationships/image" Target="../media/image57.jpeg"/><Relationship Id="rId1" Type="http://schemas.openxmlformats.org/officeDocument/2006/relationships/slideLayout" Target="../slideLayouts/slideLayout354.xml"/><Relationship Id="rId2" Type="http://schemas.openxmlformats.org/officeDocument/2006/relationships/notesSlide" Target="../notesSlides/notesSlide11.xml"/></Relationships>
</file>

<file path=ppt/slides/_rels/slide52.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58.jpeg"/><Relationship Id="rId5" Type="http://schemas.openxmlformats.org/officeDocument/2006/relationships/image" Target="file://localhost/Users/jennycheuk/Desktop/SBL1.1.jpg" TargetMode="External"/><Relationship Id="rId6" Type="http://schemas.openxmlformats.org/officeDocument/2006/relationships/image" Target="../media/image59.jpeg"/><Relationship Id="rId7" Type="http://schemas.openxmlformats.org/officeDocument/2006/relationships/image" Target="file://localhost/Users/jennycheuk/Desktop/SBL3.jpg" TargetMode="External"/><Relationship Id="rId8" Type="http://schemas.openxmlformats.org/officeDocument/2006/relationships/image" Target="../media/image60.png"/><Relationship Id="rId1" Type="http://schemas.openxmlformats.org/officeDocument/2006/relationships/slideLayout" Target="../slideLayouts/slideLayout343.xml"/><Relationship Id="rId2" Type="http://schemas.openxmlformats.org/officeDocument/2006/relationships/notesSlide" Target="../notesSlides/notesSlide12.xml"/></Relationships>
</file>

<file path=ppt/slides/_rels/slide53.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1" Type="http://schemas.openxmlformats.org/officeDocument/2006/relationships/slideLayout" Target="../slideLayouts/slideLayout343.xml"/><Relationship Id="rId2" Type="http://schemas.openxmlformats.org/officeDocument/2006/relationships/notesSlide" Target="../notesSlides/notesSlide13.xml"/></Relationships>
</file>

<file path=ppt/slides/_rels/slide54.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64.jpeg"/><Relationship Id="rId5" Type="http://schemas.openxmlformats.org/officeDocument/2006/relationships/image" Target="../media/image65.jpeg"/><Relationship Id="rId6" Type="http://schemas.microsoft.com/office/2007/relationships/hdphoto" Target="../media/hdphoto1.wdp"/><Relationship Id="rId7" Type="http://schemas.openxmlformats.org/officeDocument/2006/relationships/image" Target="../media/image66.png"/><Relationship Id="rId8" Type="http://schemas.openxmlformats.org/officeDocument/2006/relationships/image" Target="../media/image67.jpeg"/><Relationship Id="rId9" Type="http://schemas.microsoft.com/office/2007/relationships/hdphoto" Target="../media/hdphoto2.wdp"/><Relationship Id="rId1" Type="http://schemas.openxmlformats.org/officeDocument/2006/relationships/slideLayout" Target="../slideLayouts/slideLayout343.xml"/><Relationship Id="rId2" Type="http://schemas.openxmlformats.org/officeDocument/2006/relationships/notesSlide" Target="../notesSlides/notesSlide14.xml"/></Relationships>
</file>

<file path=ppt/slides/_rels/slide55.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68.jpeg"/><Relationship Id="rId5" Type="http://schemas.openxmlformats.org/officeDocument/2006/relationships/image" Target="../media/image69.png"/><Relationship Id="rId6" Type="http://schemas.openxmlformats.org/officeDocument/2006/relationships/image" Target="../media/image70.png"/><Relationship Id="rId1" Type="http://schemas.openxmlformats.org/officeDocument/2006/relationships/slideLayout" Target="../slideLayouts/slideLayout331.xml"/><Relationship Id="rId2" Type="http://schemas.openxmlformats.org/officeDocument/2006/relationships/notesSlide" Target="../notesSlides/notesSlide1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31.xml"/><Relationship Id="rId2" Type="http://schemas.openxmlformats.org/officeDocument/2006/relationships/notesSlide" Target="../notesSlides/notesSlide16.xml"/><Relationship Id="rId3" Type="http://schemas.openxmlformats.org/officeDocument/2006/relationships/image" Target="../media/image3.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42.xml"/><Relationship Id="rId2" Type="http://schemas.openxmlformats.org/officeDocument/2006/relationships/notesSlide" Target="../notesSlides/notesSlide17.xml"/><Relationship Id="rId3" Type="http://schemas.openxmlformats.org/officeDocument/2006/relationships/image" Target="../media/image7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42.xml"/><Relationship Id="rId2" Type="http://schemas.openxmlformats.org/officeDocument/2006/relationships/notesSlide" Target="../notesSlides/notesSlide18.xml"/><Relationship Id="rId3" Type="http://schemas.openxmlformats.org/officeDocument/2006/relationships/image" Target="../media/image7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image" Target="../media/image3.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image" Target="../media/image3.jpg"/></Relationships>
</file>

<file path=ppt/slides/_rels/slide61.xml.rels><?xml version="1.0" encoding="UTF-8" standalone="yes"?>
<Relationships xmlns="http://schemas.openxmlformats.org/package/2006/relationships"><Relationship Id="rId3" Type="http://schemas.openxmlformats.org/officeDocument/2006/relationships/hyperlink" Target="mailto:maribeth@imtc.gatech.edu" TargetMode="External"/><Relationship Id="rId4" Type="http://schemas.openxmlformats.org/officeDocument/2006/relationships/hyperlink" Target="mailto:scott@imtc.gatech.edu" TargetMode="External"/><Relationship Id="rId1" Type="http://schemas.openxmlformats.org/officeDocument/2006/relationships/slideLayout" Target="../slideLayouts/slideLayout89.xml"/><Relationship Id="rId2" Type="http://schemas.openxmlformats.org/officeDocument/2006/relationships/image" Target="../media/image3.jpg"/></Relationships>
</file>

<file path=ppt/slides/_rels/slide62.xml.rels><?xml version="1.0" encoding="UTF-8" standalone="yes"?>
<Relationships xmlns="http://schemas.openxmlformats.org/package/2006/relationships"><Relationship Id="rId11" Type="http://schemas.openxmlformats.org/officeDocument/2006/relationships/image" Target="../media/image80.png"/><Relationship Id="rId12" Type="http://schemas.openxmlformats.org/officeDocument/2006/relationships/image" Target="../media/image81.png"/><Relationship Id="rId13" Type="http://schemas.openxmlformats.org/officeDocument/2006/relationships/image" Target="../media/image82.png"/><Relationship Id="rId14" Type="http://schemas.openxmlformats.org/officeDocument/2006/relationships/image" Target="../media/image83.png"/><Relationship Id="rId15" Type="http://schemas.openxmlformats.org/officeDocument/2006/relationships/image" Target="../media/image84.png"/><Relationship Id="rId1" Type="http://schemas.openxmlformats.org/officeDocument/2006/relationships/slideLayout" Target="../slideLayouts/slideLayout89.xml"/><Relationship Id="rId2" Type="http://schemas.openxmlformats.org/officeDocument/2006/relationships/image" Target="../media/image3.jpg"/><Relationship Id="rId3" Type="http://schemas.openxmlformats.org/officeDocument/2006/relationships/hyperlink" Target="mailto:maribeth@imtc.gatech.edu" TargetMode="External"/><Relationship Id="rId4" Type="http://schemas.openxmlformats.org/officeDocument/2006/relationships/hyperlink" Target="mailto:scott@imtc.gatech.edu" TargetMode="External"/><Relationship Id="rId5" Type="http://schemas.openxmlformats.org/officeDocument/2006/relationships/image" Target="../media/image74.png"/><Relationship Id="rId6" Type="http://schemas.openxmlformats.org/officeDocument/2006/relationships/image" Target="../media/image75.png"/><Relationship Id="rId7" Type="http://schemas.openxmlformats.org/officeDocument/2006/relationships/image" Target="../media/image76.png"/><Relationship Id="rId8" Type="http://schemas.openxmlformats.org/officeDocument/2006/relationships/image" Target="../media/image77.png"/><Relationship Id="rId9" Type="http://schemas.openxmlformats.org/officeDocument/2006/relationships/image" Target="../media/image78.png"/><Relationship Id="rId10" Type="http://schemas.openxmlformats.org/officeDocument/2006/relationships/image" Target="../media/image7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76.xml"/><Relationship Id="rId2" Type="http://schemas.openxmlformats.org/officeDocument/2006/relationships/image" Target="../media/image3.jpg"/></Relationships>
</file>

<file path=ppt/slides/_rels/slide64.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1" Type="http://schemas.openxmlformats.org/officeDocument/2006/relationships/slideLayout" Target="../slideLayouts/slideLayout276.xml"/><Relationship Id="rId2" Type="http://schemas.openxmlformats.org/officeDocument/2006/relationships/image" Target="../media/image3.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76.xml"/><Relationship Id="rId2" Type="http://schemas.openxmlformats.org/officeDocument/2006/relationships/image" Target="../media/image3.jpg"/></Relationships>
</file>

<file path=ppt/slides/_rels/slide66.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1" Type="http://schemas.openxmlformats.org/officeDocument/2006/relationships/slideLayout" Target="../slideLayouts/slideLayout265.xml"/><Relationship Id="rId2" Type="http://schemas.openxmlformats.org/officeDocument/2006/relationships/image" Target="../media/image3.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65.xml"/><Relationship Id="rId2" Type="http://schemas.openxmlformats.org/officeDocument/2006/relationships/image" Target="../media/image3.jpg"/><Relationship Id="rId3" Type="http://schemas.openxmlformats.org/officeDocument/2006/relationships/hyperlink" Target="mailto:msanders@gatech.edu"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65.xml"/><Relationship Id="rId2" Type="http://schemas.openxmlformats.org/officeDocument/2006/relationships/image" Target="../media/image3.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image" Target="../media/image3.jpg"/><Relationship Id="rId3" Type="http://schemas.openxmlformats.org/officeDocument/2006/relationships/image" Target="../media/image9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g"/><Relationship Id="rId3"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hyperlink" Target="mailto:partners@ipat.gatech.edu" TargetMode="External"/><Relationship Id="rId1" Type="http://schemas.openxmlformats.org/officeDocument/2006/relationships/slideLayout" Target="../slideLayouts/slideLayout133.xml"/><Relationship Id="rId2" Type="http://schemas.openxmlformats.org/officeDocument/2006/relationships/image" Target="../media/image3.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g"/><Relationship Id="rId3" Type="http://schemas.openxmlformats.org/officeDocument/2006/relationships/hyperlink" Target="mailto:partners@ipat.gatech.edu"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image" Target="../media/image2.jpg"/></Relationships>
</file>

<file path=ppt/slides/_rels/slide74.xml.rels><?xml version="1.0" encoding="UTF-8" standalone="yes"?>
<Relationships xmlns="http://schemas.openxmlformats.org/package/2006/relationships"><Relationship Id="rId3" Type="http://schemas.openxmlformats.org/officeDocument/2006/relationships/image" Target="../media/image92.jpg"/><Relationship Id="rId4" Type="http://schemas.openxmlformats.org/officeDocument/2006/relationships/image" Target="../media/image93.jpg"/><Relationship Id="rId5" Type="http://schemas.openxmlformats.org/officeDocument/2006/relationships/image" Target="../media/image94.jpeg"/><Relationship Id="rId6" Type="http://schemas.openxmlformats.org/officeDocument/2006/relationships/image" Target="../media/image95.jpeg"/><Relationship Id="rId1" Type="http://schemas.openxmlformats.org/officeDocument/2006/relationships/slideLayout" Target="../slideLayouts/slideLayout144.xml"/><Relationship Id="rId2" Type="http://schemas.openxmlformats.org/officeDocument/2006/relationships/image" Target="../media/image3.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image" Target="../media/image3.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image" Target="../media/image3.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image" Target="../media/image3.jpg"/><Relationship Id="rId3" Type="http://schemas.openxmlformats.org/officeDocument/2006/relationships/image" Target="../media/image96.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98.xml"/><Relationship Id="rId2" Type="http://schemas.openxmlformats.org/officeDocument/2006/relationships/image" Target="../media/image73.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g"/></Relationships>
</file>

<file path=ppt/slides/_rels/slide80.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1" Type="http://schemas.openxmlformats.org/officeDocument/2006/relationships/slideLayout" Target="../slideLayouts/slideLayout309.xml"/><Relationship Id="rId2" Type="http://schemas.openxmlformats.org/officeDocument/2006/relationships/image" Target="../media/image3.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20.xml"/><Relationship Id="rId2" Type="http://schemas.openxmlformats.org/officeDocument/2006/relationships/image" Target="../media/image3.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6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6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6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6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65.xml"/><Relationship Id="rId2" Type="http://schemas.openxmlformats.org/officeDocument/2006/relationships/image" Target="../media/image99.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66.xml"/><Relationship Id="rId2" Type="http://schemas.openxmlformats.org/officeDocument/2006/relationships/image" Target="../media/image100.tif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65.xml"/><Relationship Id="rId2" Type="http://schemas.openxmlformats.org/officeDocument/2006/relationships/image" Target="../media/image101.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66.xml"/><Relationship Id="rId2" Type="http://schemas.openxmlformats.org/officeDocument/2006/relationships/image" Target="../media/image10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g"/><Relationship Id="rId3" Type="http://schemas.openxmlformats.org/officeDocument/2006/relationships/image" Target="../media/image6.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6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76.xml"/><Relationship Id="rId2"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02958" y="3649395"/>
            <a:ext cx="3318164" cy="581999"/>
          </a:xfrm>
        </p:spPr>
        <p:txBody>
          <a:bodyPr>
            <a:normAutofit/>
          </a:bodyPr>
          <a:lstStyle/>
          <a:p>
            <a:pPr algn="l"/>
            <a:r>
              <a:rPr lang="en-US" sz="2700" dirty="0" smtClean="0">
                <a:solidFill>
                  <a:schemeClr val="bg1"/>
                </a:solidFill>
                <a:latin typeface="HelveticaNeueLT Std Med Ext" panose="020B0707030502030204" pitchFamily="34" charset="0"/>
              </a:rPr>
              <a:t>IPaT Fall Town Hall</a:t>
            </a:r>
            <a:endParaRPr lang="en-US" sz="2700" dirty="0">
              <a:solidFill>
                <a:schemeClr val="bg1"/>
              </a:solidFill>
              <a:latin typeface="HelveticaNeueLT Std Med Ext" panose="020B0707030502030204" pitchFamily="34" charset="0"/>
            </a:endParaRPr>
          </a:p>
        </p:txBody>
      </p:sp>
      <p:sp>
        <p:nvSpPr>
          <p:cNvPr id="5" name="Subtitle 2"/>
          <p:cNvSpPr>
            <a:spLocks noGrp="1"/>
          </p:cNvSpPr>
          <p:nvPr>
            <p:ph type="subTitle" idx="1"/>
          </p:nvPr>
        </p:nvSpPr>
        <p:spPr>
          <a:xfrm>
            <a:off x="1002958" y="4231394"/>
            <a:ext cx="3318164" cy="351775"/>
          </a:xfrm>
        </p:spPr>
        <p:txBody>
          <a:bodyPr>
            <a:normAutofit fontScale="92500" lnSpcReduction="20000"/>
          </a:bodyPr>
          <a:lstStyle/>
          <a:p>
            <a:pPr algn="l"/>
            <a:r>
              <a:rPr lang="en-US" dirty="0" smtClean="0">
                <a:solidFill>
                  <a:schemeClr val="bg1"/>
                </a:solidFill>
                <a:latin typeface="HelveticaNeueLT Std Lt" panose="020B0403020202020204" pitchFamily="34" charset="0"/>
              </a:rPr>
              <a:t>Aug 21, 2015</a:t>
            </a:r>
            <a:endParaRPr lang="en-US" dirty="0">
              <a:solidFill>
                <a:schemeClr val="bg1"/>
              </a:solidFill>
              <a:latin typeface="HelveticaNeueLT Std Lt" panose="020B0403020202020204" pitchFamily="34" charset="0"/>
            </a:endParaRPr>
          </a:p>
        </p:txBody>
      </p:sp>
    </p:spTree>
    <p:extLst>
      <p:ext uri="{BB962C8B-B14F-4D97-AF65-F5344CB8AC3E}">
        <p14:creationId xmlns:p14="http://schemas.microsoft.com/office/powerpoint/2010/main" val="75708873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235676" y="1119010"/>
            <a:ext cx="8575912"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dirty="0" smtClean="0">
                <a:solidFill>
                  <a:srgbClr val="002B58"/>
                </a:solidFill>
                <a:latin typeface="HelveticaNeueLT Std Med" panose="020B0604020202020204" pitchFamily="34" charset="0"/>
              </a:rPr>
              <a:t>GVU–IPaT Innovation &amp; Engagement Grants</a:t>
            </a:r>
            <a:endParaRPr lang="en-US" sz="3000" dirty="0">
              <a:solidFill>
                <a:srgbClr val="002B58"/>
              </a:solidFill>
              <a:latin typeface="HelveticaNeueLT Std Med" panose="020B0604020202020204" pitchFamily="34" charset="0"/>
            </a:endParaRPr>
          </a:p>
        </p:txBody>
      </p:sp>
      <p:sp>
        <p:nvSpPr>
          <p:cNvPr id="9" name="Subtitle 2"/>
          <p:cNvSpPr txBox="1">
            <a:spLocks/>
          </p:cNvSpPr>
          <p:nvPr/>
        </p:nvSpPr>
        <p:spPr>
          <a:xfrm>
            <a:off x="1235675" y="1745466"/>
            <a:ext cx="3896877" cy="335835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1800" b="1" dirty="0">
                <a:solidFill>
                  <a:srgbClr val="002B58"/>
                </a:solidFill>
                <a:latin typeface="HelveticaNeueLT Std" panose="020B0604020202020204" pitchFamily="34" charset="0"/>
              </a:rPr>
              <a:t>Reimagining Humanities Visualization: A Research-Through-Design Workshop for Civic and Cultural Data</a:t>
            </a:r>
          </a:p>
          <a:p>
            <a:pPr algn="l">
              <a:lnSpc>
                <a:spcPct val="100000"/>
              </a:lnSpc>
            </a:pPr>
            <a:r>
              <a:rPr lang="en-US" sz="1800" dirty="0">
                <a:solidFill>
                  <a:srgbClr val="002B58"/>
                </a:solidFill>
                <a:latin typeface="HelveticaNeueLT Std" panose="020B0604020202020204" pitchFamily="34" charset="0"/>
              </a:rPr>
              <a:t>Carl </a:t>
            </a:r>
            <a:r>
              <a:rPr lang="en-US" sz="1800" dirty="0" err="1">
                <a:solidFill>
                  <a:srgbClr val="002B58"/>
                </a:solidFill>
                <a:latin typeface="HelveticaNeueLT Std" panose="020B0604020202020204" pitchFamily="34" charset="0"/>
              </a:rPr>
              <a:t>DiSalvo</a:t>
            </a:r>
            <a:r>
              <a:rPr lang="en-US" sz="1800" dirty="0">
                <a:solidFill>
                  <a:srgbClr val="002B58"/>
                </a:solidFill>
                <a:latin typeface="HelveticaNeueLT Std" panose="020B0604020202020204" pitchFamily="34" charset="0"/>
              </a:rPr>
              <a:t>, </a:t>
            </a:r>
            <a:r>
              <a:rPr lang="en-US" sz="1800" dirty="0" err="1">
                <a:solidFill>
                  <a:srgbClr val="002B58"/>
                </a:solidFill>
                <a:latin typeface="HelveticaNeueLT Std" panose="020B0604020202020204" pitchFamily="34" charset="0"/>
              </a:rPr>
              <a:t>Nassim</a:t>
            </a:r>
            <a:r>
              <a:rPr lang="en-US" sz="1800" dirty="0">
                <a:solidFill>
                  <a:srgbClr val="002B58"/>
                </a:solidFill>
                <a:latin typeface="HelveticaNeueLT Std" panose="020B0604020202020204" pitchFamily="34" charset="0"/>
              </a:rPr>
              <a:t> </a:t>
            </a:r>
            <a:r>
              <a:rPr lang="en-US" sz="1800" dirty="0" err="1">
                <a:solidFill>
                  <a:srgbClr val="002B58"/>
                </a:solidFill>
                <a:latin typeface="HelveticaNeueLT Std" panose="020B0604020202020204" pitchFamily="34" charset="0"/>
              </a:rPr>
              <a:t>JafariNaimi</a:t>
            </a:r>
            <a:r>
              <a:rPr lang="en-US" sz="1800" dirty="0">
                <a:solidFill>
                  <a:srgbClr val="002B58"/>
                </a:solidFill>
                <a:latin typeface="HelveticaNeueLT Std" panose="020B0604020202020204" pitchFamily="34" charset="0"/>
              </a:rPr>
              <a:t>, Lauren Klein, </a:t>
            </a:r>
            <a:r>
              <a:rPr lang="en-US" sz="1800" dirty="0" err="1">
                <a:solidFill>
                  <a:srgbClr val="002B58"/>
                </a:solidFill>
                <a:latin typeface="HelveticaNeueLT Std" panose="020B0604020202020204" pitchFamily="34" charset="0"/>
              </a:rPr>
              <a:t>Yanni</a:t>
            </a:r>
            <a:r>
              <a:rPr lang="en-US" sz="1800" dirty="0">
                <a:solidFill>
                  <a:srgbClr val="002B58"/>
                </a:solidFill>
                <a:latin typeface="HelveticaNeueLT Std" panose="020B0604020202020204" pitchFamily="34" charset="0"/>
              </a:rPr>
              <a:t> </a:t>
            </a:r>
            <a:r>
              <a:rPr lang="en-US" sz="1800" dirty="0" err="1">
                <a:solidFill>
                  <a:srgbClr val="002B58"/>
                </a:solidFill>
                <a:latin typeface="HelveticaNeueLT Std" panose="020B0604020202020204" pitchFamily="34" charset="0"/>
              </a:rPr>
              <a:t>Loukissas</a:t>
            </a:r>
            <a:r>
              <a:rPr lang="en-US" sz="1800" dirty="0">
                <a:solidFill>
                  <a:srgbClr val="002B58"/>
                </a:solidFill>
                <a:latin typeface="HelveticaNeueLT Std" panose="020B0604020202020204" pitchFamily="34" charset="0"/>
              </a:rPr>
              <a:t> (LMC)</a:t>
            </a:r>
          </a:p>
          <a:p>
            <a:pPr algn="l">
              <a:lnSpc>
                <a:spcPct val="100000"/>
              </a:lnSpc>
            </a:pPr>
            <a:r>
              <a:rPr lang="en-US" sz="1800" dirty="0">
                <a:solidFill>
                  <a:srgbClr val="002B58"/>
                </a:solidFill>
                <a:latin typeface="HelveticaNeueLT Std" panose="020B0604020202020204" pitchFamily="34" charset="0"/>
              </a:rPr>
              <a:t>Rahul </a:t>
            </a:r>
            <a:r>
              <a:rPr lang="en-US" sz="1800" dirty="0" err="1">
                <a:solidFill>
                  <a:srgbClr val="002B58"/>
                </a:solidFill>
                <a:latin typeface="HelveticaNeueLT Std" panose="020B0604020202020204" pitchFamily="34" charset="0"/>
              </a:rPr>
              <a:t>Basole</a:t>
            </a:r>
            <a:r>
              <a:rPr lang="en-US" sz="1800" dirty="0">
                <a:solidFill>
                  <a:srgbClr val="002B58"/>
                </a:solidFill>
                <a:latin typeface="HelveticaNeueLT Std" panose="020B0604020202020204" pitchFamily="34" charset="0"/>
              </a:rPr>
              <a:t>, Alex </a:t>
            </a:r>
            <a:r>
              <a:rPr lang="en-US" sz="1800" dirty="0" err="1">
                <a:solidFill>
                  <a:srgbClr val="002B58"/>
                </a:solidFill>
                <a:latin typeface="HelveticaNeueLT Std" panose="020B0604020202020204" pitchFamily="34" charset="0"/>
              </a:rPr>
              <a:t>Endert</a:t>
            </a:r>
            <a:r>
              <a:rPr lang="en-US" sz="1800" dirty="0">
                <a:solidFill>
                  <a:srgbClr val="002B58"/>
                </a:solidFill>
                <a:latin typeface="HelveticaNeueLT Std" panose="020B0604020202020204" pitchFamily="34" charset="0"/>
              </a:rPr>
              <a:t>, Jim Foley, John </a:t>
            </a:r>
            <a:r>
              <a:rPr lang="en-US" sz="1800" dirty="0" err="1">
                <a:solidFill>
                  <a:srgbClr val="002B58"/>
                </a:solidFill>
                <a:latin typeface="HelveticaNeueLT Std" panose="020B0604020202020204" pitchFamily="34" charset="0"/>
              </a:rPr>
              <a:t>Stasko</a:t>
            </a:r>
            <a:r>
              <a:rPr lang="en-US" sz="1800" dirty="0">
                <a:solidFill>
                  <a:srgbClr val="002B58"/>
                </a:solidFill>
                <a:latin typeface="HelveticaNeueLT Std" panose="020B0604020202020204" pitchFamily="34" charset="0"/>
              </a:rPr>
              <a:t> (IC)</a:t>
            </a:r>
          </a:p>
          <a:p>
            <a:pPr algn="l">
              <a:lnSpc>
                <a:spcPct val="100000"/>
              </a:lnSpc>
            </a:pPr>
            <a:r>
              <a:rPr lang="en-US" sz="1800" dirty="0">
                <a:solidFill>
                  <a:srgbClr val="002B58"/>
                </a:solidFill>
                <a:latin typeface="HelveticaNeueLT Std" panose="020B0604020202020204" pitchFamily="34" charset="0"/>
              </a:rPr>
              <a:t>Polo </a:t>
            </a:r>
            <a:r>
              <a:rPr lang="en-US" sz="1800" dirty="0" err="1">
                <a:solidFill>
                  <a:srgbClr val="002B58"/>
                </a:solidFill>
                <a:latin typeface="HelveticaNeueLT Std" panose="020B0604020202020204" pitchFamily="34" charset="0"/>
              </a:rPr>
              <a:t>Chau</a:t>
            </a:r>
            <a:r>
              <a:rPr lang="en-US" sz="1800" dirty="0">
                <a:solidFill>
                  <a:srgbClr val="002B58"/>
                </a:solidFill>
                <a:latin typeface="HelveticaNeueLT Std" panose="020B0604020202020204" pitchFamily="34" charset="0"/>
              </a:rPr>
              <a:t>, </a:t>
            </a:r>
            <a:r>
              <a:rPr lang="en-US" sz="1800" dirty="0" err="1">
                <a:solidFill>
                  <a:srgbClr val="002B58"/>
                </a:solidFill>
                <a:latin typeface="HelveticaNeueLT Std" panose="020B0604020202020204" pitchFamily="34" charset="0"/>
              </a:rPr>
              <a:t>Jimeng</a:t>
            </a:r>
            <a:r>
              <a:rPr lang="en-US" sz="1800" dirty="0">
                <a:solidFill>
                  <a:srgbClr val="002B58"/>
                </a:solidFill>
                <a:latin typeface="HelveticaNeueLT Std" panose="020B0604020202020204" pitchFamily="34" charset="0"/>
              </a:rPr>
              <a:t> Sun (CSE)</a:t>
            </a:r>
          </a:p>
          <a:p>
            <a:pPr algn="l">
              <a:lnSpc>
                <a:spcPct val="100000"/>
              </a:lnSpc>
            </a:pPr>
            <a:r>
              <a:rPr lang="en-US" sz="1800" b="1" dirty="0" smtClean="0">
                <a:solidFill>
                  <a:srgbClr val="002B58"/>
                </a:solidFill>
                <a:latin typeface="HelveticaNeueLT Std" panose="020B0604020202020204" pitchFamily="34" charset="0"/>
              </a:rPr>
              <a:t>Promoting </a:t>
            </a:r>
            <a:r>
              <a:rPr lang="en-US" sz="1800" b="1" dirty="0">
                <a:solidFill>
                  <a:srgbClr val="002B58"/>
                </a:solidFill>
                <a:latin typeface="HelveticaNeueLT Std" panose="020B0604020202020204" pitchFamily="34" charset="0"/>
              </a:rPr>
              <a:t>Cognitive Systems Research at GT </a:t>
            </a:r>
            <a:r>
              <a:rPr lang="en-US" sz="1800" dirty="0" smtClean="0">
                <a:solidFill>
                  <a:srgbClr val="002B58"/>
                </a:solidFill>
                <a:latin typeface="HelveticaNeueLT Std" panose="020B0604020202020204" pitchFamily="34" charset="0"/>
              </a:rPr>
              <a:t>with </a:t>
            </a:r>
            <a:r>
              <a:rPr lang="en-US" sz="1800" dirty="0">
                <a:solidFill>
                  <a:srgbClr val="002B58"/>
                </a:solidFill>
                <a:latin typeface="HelveticaNeueLT Std" panose="020B0604020202020204" pitchFamily="34" charset="0"/>
              </a:rPr>
              <a:t>additional support through </a:t>
            </a:r>
            <a:r>
              <a:rPr lang="en-US" sz="1800" dirty="0" smtClean="0">
                <a:solidFill>
                  <a:srgbClr val="002B58"/>
                </a:solidFill>
                <a:latin typeface="HelveticaNeueLT Std" panose="020B0604020202020204" pitchFamily="34" charset="0"/>
              </a:rPr>
              <a:t>GTRI</a:t>
            </a:r>
            <a:endParaRPr lang="en-US" sz="1800" dirty="0">
              <a:solidFill>
                <a:srgbClr val="002B58"/>
              </a:solidFill>
              <a:latin typeface="HelveticaNeueLT Std" panose="020B0604020202020204" pitchFamily="34" charset="0"/>
            </a:endParaRPr>
          </a:p>
          <a:p>
            <a:pPr algn="l">
              <a:lnSpc>
                <a:spcPct val="100000"/>
              </a:lnSpc>
            </a:pPr>
            <a:r>
              <a:rPr lang="en-US" sz="1800" dirty="0">
                <a:solidFill>
                  <a:srgbClr val="002B58"/>
                </a:solidFill>
                <a:latin typeface="HelveticaNeueLT Std" panose="020B0604020202020204" pitchFamily="34" charset="0"/>
              </a:rPr>
              <a:t>         </a:t>
            </a:r>
            <a:r>
              <a:rPr lang="en-US" sz="1800" dirty="0" smtClean="0">
                <a:solidFill>
                  <a:srgbClr val="002B58"/>
                </a:solidFill>
                <a:latin typeface="HelveticaNeueLT Std" panose="020B0604020202020204" pitchFamily="34" charset="0"/>
              </a:rPr>
              <a:t>Ashok </a:t>
            </a:r>
            <a:r>
              <a:rPr lang="en-US" sz="1800" dirty="0" err="1" smtClean="0">
                <a:solidFill>
                  <a:srgbClr val="002B58"/>
                </a:solidFill>
                <a:latin typeface="HelveticaNeueLT Std" panose="020B0604020202020204" pitchFamily="34" charset="0"/>
              </a:rPr>
              <a:t>Goel</a:t>
            </a:r>
            <a:r>
              <a:rPr lang="en-US" sz="1800" dirty="0" smtClean="0">
                <a:solidFill>
                  <a:srgbClr val="002B58"/>
                </a:solidFill>
                <a:latin typeface="HelveticaNeueLT Std" panose="020B0604020202020204" pitchFamily="34" charset="0"/>
              </a:rPr>
              <a:t/>
            </a:r>
            <a:br>
              <a:rPr lang="en-US" sz="1800" dirty="0" smtClean="0">
                <a:solidFill>
                  <a:srgbClr val="002B58"/>
                </a:solidFill>
                <a:latin typeface="HelveticaNeueLT Std" panose="020B0604020202020204" pitchFamily="34" charset="0"/>
              </a:rPr>
            </a:br>
            <a:r>
              <a:rPr lang="en-US" sz="1800" dirty="0" smtClean="0">
                <a:solidFill>
                  <a:srgbClr val="002B58"/>
                </a:solidFill>
                <a:latin typeface="HelveticaNeueLT Std" panose="020B0604020202020204" pitchFamily="34" charset="0"/>
              </a:rPr>
              <a:t>         Elizabeth </a:t>
            </a:r>
            <a:r>
              <a:rPr lang="en-US" sz="1800" dirty="0">
                <a:solidFill>
                  <a:srgbClr val="002B58"/>
                </a:solidFill>
                <a:latin typeface="HelveticaNeueLT Std" panose="020B0604020202020204" pitchFamily="34" charset="0"/>
              </a:rPr>
              <a:t>Whitaker</a:t>
            </a:r>
          </a:p>
        </p:txBody>
      </p:sp>
      <p:sp>
        <p:nvSpPr>
          <p:cNvPr id="10" name="Subtitle 2"/>
          <p:cNvSpPr txBox="1">
            <a:spLocks/>
          </p:cNvSpPr>
          <p:nvPr/>
        </p:nvSpPr>
        <p:spPr>
          <a:xfrm>
            <a:off x="5197904" y="1745466"/>
            <a:ext cx="3896877" cy="335835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1800" b="1" dirty="0">
                <a:solidFill>
                  <a:srgbClr val="002B58"/>
                </a:solidFill>
                <a:latin typeface="HelveticaNeueLT Std" panose="020B0604020202020204" pitchFamily="34" charset="0"/>
              </a:rPr>
              <a:t>Real-Time Control to Replace Schedules on the Atlanta </a:t>
            </a:r>
            <a:r>
              <a:rPr lang="en-US" sz="1800" b="1" dirty="0" smtClean="0">
                <a:solidFill>
                  <a:srgbClr val="002B58"/>
                </a:solidFill>
                <a:latin typeface="HelveticaNeueLT Std" panose="020B0604020202020204" pitchFamily="34" charset="0"/>
              </a:rPr>
              <a:t>Streetcar </a:t>
            </a:r>
            <a:r>
              <a:rPr lang="en-US" sz="1800" dirty="0" smtClean="0">
                <a:solidFill>
                  <a:srgbClr val="002B58"/>
                </a:solidFill>
                <a:latin typeface="HelveticaNeueLT Std" panose="020B0604020202020204" pitchFamily="34" charset="0"/>
              </a:rPr>
              <a:t>with </a:t>
            </a:r>
            <a:r>
              <a:rPr lang="en-US" sz="1800" dirty="0">
                <a:solidFill>
                  <a:srgbClr val="002B58"/>
                </a:solidFill>
                <a:latin typeface="HelveticaNeueLT Std" panose="020B0604020202020204" pitchFamily="34" charset="0"/>
              </a:rPr>
              <a:t>additional support through the Center for Urban Innovation</a:t>
            </a:r>
          </a:p>
          <a:p>
            <a:pPr algn="l">
              <a:lnSpc>
                <a:spcPct val="100000"/>
              </a:lnSpc>
            </a:pPr>
            <a:r>
              <a:rPr lang="en-US" sz="1800" dirty="0">
                <a:solidFill>
                  <a:srgbClr val="002B58"/>
                </a:solidFill>
                <a:latin typeface="HelveticaNeueLT Std" panose="020B0604020202020204" pitchFamily="34" charset="0"/>
              </a:rPr>
              <a:t>         Kari Watkins, </a:t>
            </a:r>
            <a:r>
              <a:rPr lang="en-US" sz="1800" dirty="0" smtClean="0">
                <a:solidFill>
                  <a:srgbClr val="002B58"/>
                </a:solidFill>
                <a:latin typeface="HelveticaNeueLT Std" panose="020B0604020202020204" pitchFamily="34" charset="0"/>
              </a:rPr>
              <a:t>CE</a:t>
            </a:r>
            <a:br>
              <a:rPr lang="en-US" sz="1800" dirty="0" smtClean="0">
                <a:solidFill>
                  <a:srgbClr val="002B58"/>
                </a:solidFill>
                <a:latin typeface="HelveticaNeueLT Std" panose="020B0604020202020204" pitchFamily="34" charset="0"/>
              </a:rPr>
            </a:br>
            <a:r>
              <a:rPr lang="en-US" sz="1800" dirty="0" smtClean="0">
                <a:solidFill>
                  <a:srgbClr val="002B58"/>
                </a:solidFill>
                <a:latin typeface="HelveticaNeueLT Std" panose="020B0604020202020204" pitchFamily="34" charset="0"/>
              </a:rPr>
              <a:t>        </a:t>
            </a:r>
            <a:r>
              <a:rPr lang="en-US" sz="1800" dirty="0">
                <a:solidFill>
                  <a:srgbClr val="002B58"/>
                </a:solidFill>
                <a:latin typeface="HelveticaNeueLT Std" panose="020B0604020202020204" pitchFamily="34" charset="0"/>
              </a:rPr>
              <a:t> Russ Clark, CS and </a:t>
            </a:r>
            <a:r>
              <a:rPr lang="en-US" sz="1800" dirty="0" smtClean="0">
                <a:solidFill>
                  <a:srgbClr val="002B58"/>
                </a:solidFill>
                <a:latin typeface="HelveticaNeueLT Std" panose="020B0604020202020204" pitchFamily="34" charset="0"/>
              </a:rPr>
              <a:t>RNOC</a:t>
            </a:r>
            <a:endParaRPr lang="en-US" sz="1800" dirty="0">
              <a:solidFill>
                <a:srgbClr val="002B58"/>
              </a:solidFill>
              <a:latin typeface="HelveticaNeueLT Std" panose="020B0604020202020204" pitchFamily="34" charset="0"/>
            </a:endParaRPr>
          </a:p>
          <a:p>
            <a:pPr algn="l">
              <a:lnSpc>
                <a:spcPct val="100000"/>
              </a:lnSpc>
            </a:pPr>
            <a:r>
              <a:rPr lang="en-US" sz="1800" b="1" dirty="0">
                <a:solidFill>
                  <a:srgbClr val="002B58"/>
                </a:solidFill>
                <a:latin typeface="HelveticaNeueLT Std" panose="020B0604020202020204" pitchFamily="34" charset="0"/>
              </a:rPr>
              <a:t>Applying Design Studio Pedagogy in STEM Learning with Novel Presentation and Sensing Technologies</a:t>
            </a:r>
          </a:p>
          <a:p>
            <a:pPr algn="l">
              <a:lnSpc>
                <a:spcPct val="100000"/>
              </a:lnSpc>
            </a:pPr>
            <a:r>
              <a:rPr lang="en-US" sz="1800" dirty="0">
                <a:solidFill>
                  <a:srgbClr val="002B58"/>
                </a:solidFill>
                <a:latin typeface="HelveticaNeueLT Std" panose="020B0604020202020204" pitchFamily="34" charset="0"/>
              </a:rPr>
              <a:t> </a:t>
            </a:r>
            <a:r>
              <a:rPr lang="en-US" sz="1800" dirty="0" smtClean="0">
                <a:solidFill>
                  <a:srgbClr val="002B58"/>
                </a:solidFill>
                <a:latin typeface="HelveticaNeueLT Std" panose="020B0604020202020204" pitchFamily="34" charset="0"/>
              </a:rPr>
              <a:t>        Betsy </a:t>
            </a:r>
            <a:r>
              <a:rPr lang="en-US" sz="1800" dirty="0" err="1">
                <a:solidFill>
                  <a:srgbClr val="002B58"/>
                </a:solidFill>
                <a:latin typeface="HelveticaNeueLT Std" panose="020B0604020202020204" pitchFamily="34" charset="0"/>
              </a:rPr>
              <a:t>DiSalvo</a:t>
            </a:r>
            <a:r>
              <a:rPr lang="en-US" sz="1800" dirty="0">
                <a:solidFill>
                  <a:srgbClr val="002B58"/>
                </a:solidFill>
                <a:latin typeface="HelveticaNeueLT Std" panose="020B0604020202020204" pitchFamily="34" charset="0"/>
              </a:rPr>
              <a:t>, </a:t>
            </a:r>
            <a:r>
              <a:rPr lang="en-US" sz="1800" dirty="0" smtClean="0">
                <a:solidFill>
                  <a:srgbClr val="002B58"/>
                </a:solidFill>
                <a:latin typeface="HelveticaNeueLT Std" panose="020B0604020202020204" pitchFamily="34" charset="0"/>
              </a:rPr>
              <a:t>IC</a:t>
            </a:r>
            <a:br>
              <a:rPr lang="en-US" sz="1800" dirty="0" smtClean="0">
                <a:solidFill>
                  <a:srgbClr val="002B58"/>
                </a:solidFill>
                <a:latin typeface="HelveticaNeueLT Std" panose="020B0604020202020204" pitchFamily="34" charset="0"/>
              </a:rPr>
            </a:br>
            <a:r>
              <a:rPr lang="en-US" sz="1800" dirty="0" smtClean="0">
                <a:solidFill>
                  <a:srgbClr val="002B58"/>
                </a:solidFill>
                <a:latin typeface="HelveticaNeueLT Std" panose="020B0604020202020204" pitchFamily="34" charset="0"/>
              </a:rPr>
              <a:t>         Mark </a:t>
            </a:r>
            <a:r>
              <a:rPr lang="en-US" sz="1800" dirty="0" err="1">
                <a:solidFill>
                  <a:srgbClr val="002B58"/>
                </a:solidFill>
                <a:latin typeface="HelveticaNeueLT Std" panose="020B0604020202020204" pitchFamily="34" charset="0"/>
              </a:rPr>
              <a:t>Guzdial</a:t>
            </a:r>
            <a:r>
              <a:rPr lang="en-US" sz="1800" dirty="0">
                <a:solidFill>
                  <a:srgbClr val="002B58"/>
                </a:solidFill>
                <a:latin typeface="HelveticaNeueLT Std" panose="020B0604020202020204" pitchFamily="34" charset="0"/>
              </a:rPr>
              <a:t>, </a:t>
            </a:r>
            <a:r>
              <a:rPr lang="en-US" sz="1800" dirty="0" smtClean="0">
                <a:solidFill>
                  <a:srgbClr val="002B58"/>
                </a:solidFill>
                <a:latin typeface="HelveticaNeueLT Std" panose="020B0604020202020204" pitchFamily="34" charset="0"/>
              </a:rPr>
              <a:t>IC</a:t>
            </a:r>
            <a:br>
              <a:rPr lang="en-US" sz="1800" dirty="0" smtClean="0">
                <a:solidFill>
                  <a:srgbClr val="002B58"/>
                </a:solidFill>
                <a:latin typeface="HelveticaNeueLT Std" panose="020B0604020202020204" pitchFamily="34" charset="0"/>
              </a:rPr>
            </a:br>
            <a:r>
              <a:rPr lang="en-US" sz="1800" dirty="0" smtClean="0">
                <a:solidFill>
                  <a:srgbClr val="002B58"/>
                </a:solidFill>
                <a:latin typeface="HelveticaNeueLT Std" panose="020B0604020202020204" pitchFamily="34" charset="0"/>
              </a:rPr>
              <a:t>         Blair </a:t>
            </a:r>
            <a:r>
              <a:rPr lang="en-US" sz="1800" dirty="0" err="1">
                <a:solidFill>
                  <a:srgbClr val="002B58"/>
                </a:solidFill>
                <a:latin typeface="HelveticaNeueLT Std" panose="020B0604020202020204" pitchFamily="34" charset="0"/>
              </a:rPr>
              <a:t>MacIntyre</a:t>
            </a:r>
            <a:r>
              <a:rPr lang="en-US" sz="1800" dirty="0">
                <a:solidFill>
                  <a:srgbClr val="002B58"/>
                </a:solidFill>
                <a:latin typeface="HelveticaNeueLT Std" panose="020B0604020202020204" pitchFamily="34" charset="0"/>
              </a:rPr>
              <a:t>, IC</a:t>
            </a:r>
          </a:p>
        </p:txBody>
      </p:sp>
    </p:spTree>
    <p:extLst>
      <p:ext uri="{BB962C8B-B14F-4D97-AF65-F5344CB8AC3E}">
        <p14:creationId xmlns:p14="http://schemas.microsoft.com/office/powerpoint/2010/main" val="100039750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235676" y="1119010"/>
            <a:ext cx="8575912"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3000" dirty="0">
              <a:solidFill>
                <a:srgbClr val="002B58"/>
              </a:solidFill>
              <a:latin typeface="HelveticaNeueLT Std Med" panose="020B0604020202020204" pitchFamily="34" charset="0"/>
            </a:endParaRPr>
          </a:p>
        </p:txBody>
      </p:sp>
      <p:sp>
        <p:nvSpPr>
          <p:cNvPr id="9" name="Subtitle 2"/>
          <p:cNvSpPr txBox="1">
            <a:spLocks/>
          </p:cNvSpPr>
          <p:nvPr/>
        </p:nvSpPr>
        <p:spPr>
          <a:xfrm>
            <a:off x="1235675" y="1745466"/>
            <a:ext cx="7410352" cy="335835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1800" b="1" dirty="0">
                <a:solidFill>
                  <a:srgbClr val="002B58"/>
                </a:solidFill>
                <a:latin typeface="HelveticaNeueLT Std" panose="020B0604020202020204" pitchFamily="34" charset="0"/>
              </a:rPr>
              <a:t>Determination of the Appropriate Level of Preventive Dental Services for Children by Risk Status and Special Healthcare Needs                           </a:t>
            </a:r>
          </a:p>
          <a:p>
            <a:pPr algn="l">
              <a:lnSpc>
                <a:spcPct val="100000"/>
              </a:lnSpc>
            </a:pPr>
            <a:r>
              <a:rPr lang="en-US" sz="1800" dirty="0">
                <a:solidFill>
                  <a:srgbClr val="002B58"/>
                </a:solidFill>
                <a:latin typeface="HelveticaNeueLT Std" panose="020B0604020202020204" pitchFamily="34" charset="0"/>
              </a:rPr>
              <a:t>Paul Griffin, Ph.D. GT </a:t>
            </a:r>
            <a:r>
              <a:rPr lang="en-US" sz="1800" dirty="0" err="1">
                <a:solidFill>
                  <a:srgbClr val="002B58"/>
                </a:solidFill>
                <a:latin typeface="HelveticaNeueLT Std" panose="020B0604020202020204" pitchFamily="34" charset="0"/>
              </a:rPr>
              <a:t>ISyE</a:t>
            </a:r>
            <a:r>
              <a:rPr lang="en-US" sz="1800" dirty="0">
                <a:solidFill>
                  <a:srgbClr val="002B58"/>
                </a:solidFill>
                <a:latin typeface="HelveticaNeueLT Std" panose="020B0604020202020204" pitchFamily="34" charset="0"/>
              </a:rPr>
              <a:t>                           </a:t>
            </a:r>
            <a:r>
              <a:rPr lang="en-US" sz="1800" dirty="0" smtClean="0">
                <a:solidFill>
                  <a:srgbClr val="002B58"/>
                </a:solidFill>
                <a:latin typeface="HelveticaNeueLT Std" panose="020B0604020202020204" pitchFamily="34" charset="0"/>
              </a:rPr>
              <a:t/>
            </a:r>
            <a:br>
              <a:rPr lang="en-US" sz="1800" dirty="0" smtClean="0">
                <a:solidFill>
                  <a:srgbClr val="002B58"/>
                </a:solidFill>
                <a:latin typeface="HelveticaNeueLT Std" panose="020B0604020202020204" pitchFamily="34" charset="0"/>
              </a:rPr>
            </a:br>
            <a:r>
              <a:rPr lang="en-US" sz="1800" dirty="0" smtClean="0">
                <a:solidFill>
                  <a:srgbClr val="002B58"/>
                </a:solidFill>
                <a:latin typeface="HelveticaNeueLT Std" panose="020B0604020202020204" pitchFamily="34" charset="0"/>
              </a:rPr>
              <a:t>Jack </a:t>
            </a:r>
            <a:r>
              <a:rPr lang="en-US" sz="1800" dirty="0">
                <a:solidFill>
                  <a:srgbClr val="002B58"/>
                </a:solidFill>
                <a:latin typeface="HelveticaNeueLT Std" panose="020B0604020202020204" pitchFamily="34" charset="0"/>
              </a:rPr>
              <a:t>Thomas DDS, PC CHOA                        </a:t>
            </a:r>
            <a:r>
              <a:rPr lang="en-US" sz="1800" dirty="0" smtClean="0">
                <a:solidFill>
                  <a:srgbClr val="002B58"/>
                </a:solidFill>
                <a:latin typeface="HelveticaNeueLT Std" panose="020B0604020202020204" pitchFamily="34" charset="0"/>
              </a:rPr>
              <a:t/>
            </a:r>
            <a:br>
              <a:rPr lang="en-US" sz="1800" dirty="0" smtClean="0">
                <a:solidFill>
                  <a:srgbClr val="002B58"/>
                </a:solidFill>
                <a:latin typeface="HelveticaNeueLT Std" panose="020B0604020202020204" pitchFamily="34" charset="0"/>
              </a:rPr>
            </a:br>
            <a:r>
              <a:rPr lang="en-US" sz="1800" dirty="0" err="1" smtClean="0">
                <a:solidFill>
                  <a:srgbClr val="002B58"/>
                </a:solidFill>
                <a:latin typeface="HelveticaNeueLT Std" panose="020B0604020202020204" pitchFamily="34" charset="0"/>
              </a:rPr>
              <a:t>Nicoleta</a:t>
            </a:r>
            <a:r>
              <a:rPr lang="en-US" sz="1800" dirty="0" smtClean="0">
                <a:solidFill>
                  <a:srgbClr val="002B58"/>
                </a:solidFill>
                <a:latin typeface="HelveticaNeueLT Std" panose="020B0604020202020204" pitchFamily="34" charset="0"/>
              </a:rPr>
              <a:t> </a:t>
            </a:r>
            <a:r>
              <a:rPr lang="en-US" sz="1800" dirty="0" err="1">
                <a:solidFill>
                  <a:srgbClr val="002B58"/>
                </a:solidFill>
                <a:latin typeface="HelveticaNeueLT Std" panose="020B0604020202020204" pitchFamily="34" charset="0"/>
              </a:rPr>
              <a:t>Serban</a:t>
            </a:r>
            <a:r>
              <a:rPr lang="en-US" sz="1800" dirty="0">
                <a:solidFill>
                  <a:srgbClr val="002B58"/>
                </a:solidFill>
                <a:latin typeface="HelveticaNeueLT Std" panose="020B0604020202020204" pitchFamily="34" charset="0"/>
              </a:rPr>
              <a:t>, Ph.D. GT </a:t>
            </a:r>
            <a:r>
              <a:rPr lang="en-US" sz="1800" dirty="0" err="1" smtClean="0">
                <a:solidFill>
                  <a:srgbClr val="002B58"/>
                </a:solidFill>
                <a:latin typeface="HelveticaNeueLT Std" panose="020B0604020202020204" pitchFamily="34" charset="0"/>
              </a:rPr>
              <a:t>ISyE</a:t>
            </a:r>
            <a:r>
              <a:rPr lang="en-US" sz="1800" dirty="0">
                <a:solidFill>
                  <a:srgbClr val="002B58"/>
                </a:solidFill>
                <a:latin typeface="HelveticaNeueLT Std" panose="020B0604020202020204" pitchFamily="34" charset="0"/>
              </a:rPr>
              <a:t/>
            </a:r>
            <a:br>
              <a:rPr lang="en-US" sz="1800" dirty="0">
                <a:solidFill>
                  <a:srgbClr val="002B58"/>
                </a:solidFill>
                <a:latin typeface="HelveticaNeueLT Std" panose="020B0604020202020204" pitchFamily="34" charset="0"/>
              </a:rPr>
            </a:br>
            <a:endParaRPr lang="en-US" sz="1800" b="1" dirty="0">
              <a:solidFill>
                <a:srgbClr val="002B58"/>
              </a:solidFill>
              <a:latin typeface="HelveticaNeueLT Std" panose="020B0604020202020204" pitchFamily="34" charset="0"/>
            </a:endParaRPr>
          </a:p>
          <a:p>
            <a:pPr algn="l">
              <a:lnSpc>
                <a:spcPct val="100000"/>
              </a:lnSpc>
            </a:pPr>
            <a:r>
              <a:rPr lang="en-US" sz="1800" b="1" dirty="0">
                <a:solidFill>
                  <a:srgbClr val="002B58"/>
                </a:solidFill>
                <a:latin typeface="HelveticaNeueLT Std" panose="020B0604020202020204" pitchFamily="34" charset="0"/>
              </a:rPr>
              <a:t>Transforming Pediatric Heart Transplant Rejection Care Using Integrated Analytics for Precision Medicine            </a:t>
            </a:r>
          </a:p>
          <a:p>
            <a:pPr algn="l">
              <a:lnSpc>
                <a:spcPct val="100000"/>
              </a:lnSpc>
            </a:pPr>
            <a:r>
              <a:rPr lang="en-US" sz="1800" dirty="0">
                <a:solidFill>
                  <a:srgbClr val="002B58"/>
                </a:solidFill>
                <a:latin typeface="HelveticaNeueLT Std" panose="020B0604020202020204" pitchFamily="34" charset="0"/>
              </a:rPr>
              <a:t>John H. </a:t>
            </a:r>
            <a:r>
              <a:rPr lang="en-US" sz="1800" dirty="0" err="1">
                <a:solidFill>
                  <a:srgbClr val="002B58"/>
                </a:solidFill>
                <a:latin typeface="HelveticaNeueLT Std" panose="020B0604020202020204" pitchFamily="34" charset="0"/>
              </a:rPr>
              <a:t>Phan</a:t>
            </a:r>
            <a:r>
              <a:rPr lang="en-US" sz="1800" dirty="0">
                <a:solidFill>
                  <a:srgbClr val="002B58"/>
                </a:solidFill>
                <a:latin typeface="HelveticaNeueLT Std" panose="020B0604020202020204" pitchFamily="34" charset="0"/>
              </a:rPr>
              <a:t>, Ph.D. GT    </a:t>
            </a:r>
            <a:r>
              <a:rPr lang="en-US" sz="1800" dirty="0" smtClean="0">
                <a:solidFill>
                  <a:srgbClr val="002B58"/>
                </a:solidFill>
                <a:latin typeface="HelveticaNeueLT Std" panose="020B0604020202020204" pitchFamily="34" charset="0"/>
              </a:rPr>
              <a:t/>
            </a:r>
            <a:br>
              <a:rPr lang="en-US" sz="1800" dirty="0" smtClean="0">
                <a:solidFill>
                  <a:srgbClr val="002B58"/>
                </a:solidFill>
                <a:latin typeface="HelveticaNeueLT Std" panose="020B0604020202020204" pitchFamily="34" charset="0"/>
              </a:rPr>
            </a:br>
            <a:r>
              <a:rPr lang="en-US" sz="1800" dirty="0" smtClean="0">
                <a:solidFill>
                  <a:srgbClr val="002B58"/>
                </a:solidFill>
                <a:latin typeface="HelveticaNeueLT Std" panose="020B0604020202020204" pitchFamily="34" charset="0"/>
              </a:rPr>
              <a:t>May </a:t>
            </a:r>
            <a:r>
              <a:rPr lang="en-US" sz="1800" dirty="0">
                <a:solidFill>
                  <a:srgbClr val="002B58"/>
                </a:solidFill>
                <a:latin typeface="HelveticaNeueLT Std" panose="020B0604020202020204" pitchFamily="34" charset="0"/>
              </a:rPr>
              <a:t>D. Wang, BME GT/</a:t>
            </a:r>
            <a:r>
              <a:rPr lang="en-US" sz="1800" dirty="0" smtClean="0">
                <a:solidFill>
                  <a:srgbClr val="002B58"/>
                </a:solidFill>
                <a:latin typeface="HelveticaNeueLT Std" panose="020B0604020202020204" pitchFamily="34" charset="0"/>
              </a:rPr>
              <a:t>Emory</a:t>
            </a:r>
            <a:br>
              <a:rPr lang="en-US" sz="1800" dirty="0" smtClean="0">
                <a:solidFill>
                  <a:srgbClr val="002B58"/>
                </a:solidFill>
                <a:latin typeface="HelveticaNeueLT Std" panose="020B0604020202020204" pitchFamily="34" charset="0"/>
              </a:rPr>
            </a:br>
            <a:r>
              <a:rPr lang="en-US" sz="1800" dirty="0" smtClean="0">
                <a:solidFill>
                  <a:srgbClr val="002B58"/>
                </a:solidFill>
                <a:latin typeface="HelveticaNeueLT Std" panose="020B0604020202020204" pitchFamily="34" charset="0"/>
              </a:rPr>
              <a:t>William </a:t>
            </a:r>
            <a:r>
              <a:rPr lang="en-US" sz="1800" dirty="0">
                <a:solidFill>
                  <a:srgbClr val="002B58"/>
                </a:solidFill>
                <a:latin typeface="HelveticaNeueLT Std" panose="020B0604020202020204" pitchFamily="34" charset="0"/>
              </a:rPr>
              <a:t>T. </a:t>
            </a:r>
            <a:r>
              <a:rPr lang="en-US" sz="1800" dirty="0" err="1">
                <a:solidFill>
                  <a:srgbClr val="002B58"/>
                </a:solidFill>
                <a:latin typeface="HelveticaNeueLT Std" panose="020B0604020202020204" pitchFamily="34" charset="0"/>
              </a:rPr>
              <a:t>Mahle</a:t>
            </a:r>
            <a:r>
              <a:rPr lang="en-US" sz="1800" dirty="0">
                <a:solidFill>
                  <a:srgbClr val="002B58"/>
                </a:solidFill>
                <a:latin typeface="HelveticaNeueLT Std" panose="020B0604020202020204" pitchFamily="34" charset="0"/>
              </a:rPr>
              <a:t>, M.D. </a:t>
            </a:r>
            <a:r>
              <a:rPr lang="en-US" sz="1800" dirty="0" smtClean="0">
                <a:solidFill>
                  <a:srgbClr val="002B58"/>
                </a:solidFill>
                <a:latin typeface="HelveticaNeueLT Std" panose="020B0604020202020204" pitchFamily="34" charset="0"/>
              </a:rPr>
              <a:t>CHOA</a:t>
            </a:r>
            <a:br>
              <a:rPr lang="en-US" sz="1800" dirty="0" smtClean="0">
                <a:solidFill>
                  <a:srgbClr val="002B58"/>
                </a:solidFill>
                <a:latin typeface="HelveticaNeueLT Std" panose="020B0604020202020204" pitchFamily="34" charset="0"/>
              </a:rPr>
            </a:br>
            <a:r>
              <a:rPr lang="en-US" sz="1800" dirty="0" smtClean="0">
                <a:solidFill>
                  <a:srgbClr val="002B58"/>
                </a:solidFill>
                <a:latin typeface="HelveticaNeueLT Std" panose="020B0604020202020204" pitchFamily="34" charset="0"/>
              </a:rPr>
              <a:t>Kevin </a:t>
            </a:r>
            <a:r>
              <a:rPr lang="en-US" sz="1800" dirty="0">
                <a:solidFill>
                  <a:srgbClr val="002B58"/>
                </a:solidFill>
                <a:latin typeface="HelveticaNeueLT Std" panose="020B0604020202020204" pitchFamily="34" charset="0"/>
              </a:rPr>
              <a:t>Maher, M.D., CHOA            </a:t>
            </a:r>
            <a:r>
              <a:rPr lang="en-US" sz="1800" dirty="0" smtClean="0">
                <a:solidFill>
                  <a:srgbClr val="002B58"/>
                </a:solidFill>
                <a:latin typeface="HelveticaNeueLT Std" panose="020B0604020202020204" pitchFamily="34" charset="0"/>
              </a:rPr>
              <a:t/>
            </a:r>
            <a:br>
              <a:rPr lang="en-US" sz="1800" dirty="0" smtClean="0">
                <a:solidFill>
                  <a:srgbClr val="002B58"/>
                </a:solidFill>
                <a:latin typeface="HelveticaNeueLT Std" panose="020B0604020202020204" pitchFamily="34" charset="0"/>
              </a:rPr>
            </a:br>
            <a:r>
              <a:rPr lang="en-US" sz="1800" dirty="0" smtClean="0">
                <a:solidFill>
                  <a:srgbClr val="002B58"/>
                </a:solidFill>
                <a:latin typeface="HelveticaNeueLT Std" panose="020B0604020202020204" pitchFamily="34" charset="0"/>
              </a:rPr>
              <a:t>Ajay </a:t>
            </a:r>
            <a:r>
              <a:rPr lang="en-US" sz="1800" dirty="0">
                <a:solidFill>
                  <a:srgbClr val="002B58"/>
                </a:solidFill>
                <a:latin typeface="HelveticaNeueLT Std" panose="020B0604020202020204" pitchFamily="34" charset="0"/>
              </a:rPr>
              <a:t>Bhatia, M.D., Ph.D. CHOA         </a:t>
            </a:r>
          </a:p>
        </p:txBody>
      </p:sp>
      <p:sp>
        <p:nvSpPr>
          <p:cNvPr id="5" name="Title 1"/>
          <p:cNvSpPr txBox="1">
            <a:spLocks/>
          </p:cNvSpPr>
          <p:nvPr/>
        </p:nvSpPr>
        <p:spPr>
          <a:xfrm>
            <a:off x="1214116" y="1149645"/>
            <a:ext cx="8575912"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dirty="0" smtClean="0">
                <a:solidFill>
                  <a:srgbClr val="002B58"/>
                </a:solidFill>
                <a:latin typeface="HelveticaNeueLT Std Med" panose="020B0604020202020204" pitchFamily="34" charset="0"/>
              </a:rPr>
              <a:t>CTPHD (Pediatric) Seed Grants</a:t>
            </a:r>
            <a:endParaRPr lang="en-US" sz="3000" dirty="0">
              <a:solidFill>
                <a:srgbClr val="002B58"/>
              </a:solidFill>
              <a:latin typeface="HelveticaNeueLT Std Med" panose="020B0604020202020204" pitchFamily="34" charset="0"/>
            </a:endParaRPr>
          </a:p>
        </p:txBody>
      </p:sp>
    </p:spTree>
    <p:extLst>
      <p:ext uri="{BB962C8B-B14F-4D97-AF65-F5344CB8AC3E}">
        <p14:creationId xmlns:p14="http://schemas.microsoft.com/office/powerpoint/2010/main" val="303920418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235676" y="1119010"/>
            <a:ext cx="8575912"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dirty="0" smtClean="0">
                <a:solidFill>
                  <a:srgbClr val="002B58"/>
                </a:solidFill>
                <a:latin typeface="HelveticaNeueLT Std Med" panose="020B0604020202020204" pitchFamily="34" charset="0"/>
              </a:rPr>
              <a:t>Seed Grants lead to bigger and better things…</a:t>
            </a:r>
            <a:endParaRPr lang="en-US" sz="3000" dirty="0">
              <a:solidFill>
                <a:srgbClr val="002B58"/>
              </a:solidFill>
              <a:latin typeface="HelveticaNeueLT Std Med" panose="020B0604020202020204" pitchFamily="34" charset="0"/>
            </a:endParaRPr>
          </a:p>
        </p:txBody>
      </p:sp>
      <p:sp>
        <p:nvSpPr>
          <p:cNvPr id="9" name="Subtitle 2"/>
          <p:cNvSpPr txBox="1">
            <a:spLocks/>
          </p:cNvSpPr>
          <p:nvPr/>
        </p:nvSpPr>
        <p:spPr>
          <a:xfrm>
            <a:off x="1235675" y="1745466"/>
            <a:ext cx="2360315" cy="335835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1800" b="1" dirty="0">
                <a:solidFill>
                  <a:srgbClr val="002B58"/>
                </a:solidFill>
                <a:latin typeface="HelveticaNeueLT Std" panose="020B0604020202020204" pitchFamily="34" charset="0"/>
              </a:rPr>
              <a:t>Lauren Wilcox and Steven </a:t>
            </a:r>
            <a:r>
              <a:rPr lang="en-US" sz="1800" b="1" dirty="0" err="1">
                <a:solidFill>
                  <a:srgbClr val="002B58"/>
                </a:solidFill>
                <a:latin typeface="HelveticaNeueLT Std" panose="020B0604020202020204" pitchFamily="34" charset="0"/>
              </a:rPr>
              <a:t>Simoneaux</a:t>
            </a:r>
            <a:endParaRPr lang="en-US" sz="1800" b="1" dirty="0">
              <a:solidFill>
                <a:srgbClr val="002B58"/>
              </a:solidFill>
              <a:latin typeface="HelveticaNeueLT Std" panose="020B0604020202020204" pitchFamily="34" charset="0"/>
            </a:endParaRPr>
          </a:p>
          <a:p>
            <a:pPr algn="l">
              <a:lnSpc>
                <a:spcPct val="100000"/>
              </a:lnSpc>
            </a:pPr>
            <a:r>
              <a:rPr lang="en-US" sz="1800" dirty="0">
                <a:solidFill>
                  <a:schemeClr val="accent5">
                    <a:lumMod val="50000"/>
                  </a:schemeClr>
                </a:solidFill>
                <a:latin typeface="Helvetica Neue"/>
                <a:ea typeface="Arial"/>
                <a:cs typeface="Helvetica Neue"/>
              </a:rPr>
              <a:t>2014 CHOA seed grant “Utilization of Diagnostic Radiology Reports by Pediatric Patients’ Family Members”</a:t>
            </a:r>
          </a:p>
          <a:p>
            <a:pPr algn="l">
              <a:lnSpc>
                <a:spcPct val="100000"/>
              </a:lnSpc>
            </a:pPr>
            <a:r>
              <a:rPr lang="en-US" sz="1800" dirty="0">
                <a:solidFill>
                  <a:schemeClr val="accent5">
                    <a:lumMod val="50000"/>
                  </a:schemeClr>
                </a:solidFill>
                <a:latin typeface="Helvetica Neue"/>
                <a:ea typeface="Arial"/>
                <a:cs typeface="Helvetica Neue"/>
              </a:rPr>
              <a:t>Led to $175K 2 year NSF Smart Health grant on “Novel User Interfaces for Reporting Personal Health Information</a:t>
            </a:r>
            <a:r>
              <a:rPr lang="en-US" sz="1800" dirty="0" smtClean="0">
                <a:solidFill>
                  <a:schemeClr val="accent5">
                    <a:lumMod val="50000"/>
                  </a:schemeClr>
                </a:solidFill>
                <a:latin typeface="Helvetica Neue"/>
                <a:ea typeface="Arial"/>
                <a:cs typeface="Helvetica Neue"/>
              </a:rPr>
              <a:t>”</a:t>
            </a:r>
            <a:endParaRPr lang="en-US" sz="1800" dirty="0">
              <a:solidFill>
                <a:schemeClr val="accent5">
                  <a:lumMod val="50000"/>
                </a:schemeClr>
              </a:solidFill>
              <a:latin typeface="Helvetica Neue"/>
              <a:cs typeface="Helvetica Neue"/>
            </a:endParaRPr>
          </a:p>
        </p:txBody>
      </p:sp>
      <p:sp>
        <p:nvSpPr>
          <p:cNvPr id="10" name="Subtitle 2"/>
          <p:cNvSpPr txBox="1">
            <a:spLocks/>
          </p:cNvSpPr>
          <p:nvPr/>
        </p:nvSpPr>
        <p:spPr>
          <a:xfrm>
            <a:off x="4400696" y="1745466"/>
            <a:ext cx="4467772" cy="335835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1800" b="1" dirty="0">
                <a:solidFill>
                  <a:srgbClr val="002B58"/>
                </a:solidFill>
                <a:latin typeface="HelveticaNeueLT Std" panose="020B0604020202020204" pitchFamily="34" charset="0"/>
              </a:rPr>
              <a:t>Karen Liu, Greg Turk and Charlie Kemp</a:t>
            </a:r>
          </a:p>
          <a:p>
            <a:pPr algn="l">
              <a:lnSpc>
                <a:spcPct val="100000"/>
              </a:lnSpc>
            </a:pPr>
            <a:r>
              <a:rPr lang="en-US" sz="1800" dirty="0">
                <a:solidFill>
                  <a:srgbClr val="002B58"/>
                </a:solidFill>
                <a:latin typeface="HelveticaNeueLT Std" panose="020B0604020202020204" pitchFamily="34" charset="0"/>
              </a:rPr>
              <a:t>2013 seed grant ”Simulating Activities of Daily Living: Dressing Clothes”</a:t>
            </a:r>
          </a:p>
          <a:p>
            <a:pPr algn="l">
              <a:lnSpc>
                <a:spcPct val="100000"/>
              </a:lnSpc>
            </a:pPr>
            <a:r>
              <a:rPr lang="en-US" sz="1800" dirty="0">
                <a:solidFill>
                  <a:srgbClr val="002B58"/>
                </a:solidFill>
                <a:latin typeface="HelveticaNeueLT Std" panose="020B0604020202020204" pitchFamily="34" charset="0"/>
              </a:rPr>
              <a:t>Led to $1.2M 4 year NSF grant on “Robotic Assistance with Dressing using Simulated Optimization”</a:t>
            </a:r>
          </a:p>
          <a:p>
            <a:pPr algn="l">
              <a:lnSpc>
                <a:spcPct val="100000"/>
              </a:lnSpc>
            </a:pPr>
            <a:r>
              <a:rPr lang="en-US" sz="1800" dirty="0">
                <a:solidFill>
                  <a:srgbClr val="002B58"/>
                </a:solidFill>
                <a:latin typeface="HelveticaNeueLT Std" panose="020B0604020202020204" pitchFamily="34" charset="0"/>
              </a:rPr>
              <a:t>And 2015 SIGGRAPH paper on “Animating Human Dressing”</a:t>
            </a:r>
          </a:p>
          <a:p>
            <a:pPr algn="l">
              <a:lnSpc>
                <a:spcPct val="100000"/>
              </a:lnSpc>
            </a:pPr>
            <a:endParaRPr lang="en-US" sz="1800" dirty="0">
              <a:solidFill>
                <a:srgbClr val="002B58"/>
              </a:solidFill>
              <a:latin typeface="HelveticaNeueLT Std" panose="020B0604020202020204" pitchFamily="34" charset="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00694" y="4581956"/>
            <a:ext cx="3886043" cy="1835926"/>
          </a:xfrm>
          <a:prstGeom prst="rect">
            <a:avLst/>
          </a:prstGeom>
        </p:spPr>
      </p:pic>
    </p:spTree>
    <p:extLst>
      <p:ext uri="{BB962C8B-B14F-4D97-AF65-F5344CB8AC3E}">
        <p14:creationId xmlns:p14="http://schemas.microsoft.com/office/powerpoint/2010/main" val="225456019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235676" y="1119010"/>
            <a:ext cx="8575912"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dirty="0">
                <a:solidFill>
                  <a:srgbClr val="002B58"/>
                </a:solidFill>
                <a:latin typeface="HelveticaNeueLT Std Med" panose="020B0604020202020204" pitchFamily="34" charset="0"/>
              </a:rPr>
              <a:t>IPaT “Office Hours” </a:t>
            </a:r>
            <a:r>
              <a:rPr lang="en-US" sz="3000" dirty="0" smtClean="0">
                <a:solidFill>
                  <a:srgbClr val="002B58"/>
                </a:solidFill>
                <a:latin typeface="HelveticaNeueLT Std Med" panose="020B0604020202020204" pitchFamily="34" charset="0"/>
              </a:rPr>
              <a:t>Research </a:t>
            </a:r>
            <a:r>
              <a:rPr lang="en-US" sz="3000" dirty="0">
                <a:solidFill>
                  <a:srgbClr val="002B58"/>
                </a:solidFill>
                <a:latin typeface="HelveticaNeueLT Std Med" panose="020B0604020202020204" pitchFamily="34" charset="0"/>
              </a:rPr>
              <a:t>Survey</a:t>
            </a:r>
            <a:endParaRPr lang="en-US" sz="3000" dirty="0">
              <a:solidFill>
                <a:srgbClr val="002B58"/>
              </a:solidFill>
              <a:latin typeface="HelveticaNeueLT Std Med" panose="020B0604020202020204" pitchFamily="34" charset="0"/>
            </a:endParaRPr>
          </a:p>
        </p:txBody>
      </p:sp>
      <p:sp>
        <p:nvSpPr>
          <p:cNvPr id="9" name="Subtitle 2"/>
          <p:cNvSpPr txBox="1">
            <a:spLocks/>
          </p:cNvSpPr>
          <p:nvPr/>
        </p:nvSpPr>
        <p:spPr>
          <a:xfrm>
            <a:off x="1235675" y="1745466"/>
            <a:ext cx="3652723" cy="335835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1800" b="1" dirty="0">
                <a:solidFill>
                  <a:srgbClr val="002B58"/>
                </a:solidFill>
                <a:latin typeface="HelveticaNeueLT Std" panose="020B0604020202020204" pitchFamily="34" charset="0"/>
              </a:rPr>
              <a:t>Proposal Support	</a:t>
            </a:r>
          </a:p>
          <a:p>
            <a:pPr marL="285750" indent="-285750" algn="l">
              <a:lnSpc>
                <a:spcPct val="100000"/>
              </a:lnSpc>
              <a:buFont typeface="Arial"/>
              <a:buChar char="•"/>
            </a:pPr>
            <a:r>
              <a:rPr lang="en-US" sz="1800" dirty="0">
                <a:solidFill>
                  <a:srgbClr val="002B58"/>
                </a:solidFill>
                <a:latin typeface="HelveticaNeueLT Std" panose="020B0604020202020204" pitchFamily="34" charset="0"/>
              </a:rPr>
              <a:t>Research units at other universities</a:t>
            </a:r>
          </a:p>
          <a:p>
            <a:pPr marL="285750" indent="-285750" algn="l">
              <a:lnSpc>
                <a:spcPct val="100000"/>
              </a:lnSpc>
              <a:buFont typeface="Arial"/>
              <a:buChar char="•"/>
            </a:pPr>
            <a:r>
              <a:rPr lang="en-US" sz="1800" dirty="0" smtClean="0">
                <a:solidFill>
                  <a:srgbClr val="002B58"/>
                </a:solidFill>
                <a:latin typeface="HelveticaNeueLT Std" panose="020B0604020202020204" pitchFamily="34" charset="0"/>
              </a:rPr>
              <a:t>Large proposal support</a:t>
            </a:r>
          </a:p>
          <a:p>
            <a:pPr marL="285750" indent="-285750" algn="l">
              <a:lnSpc>
                <a:spcPct val="100000"/>
              </a:lnSpc>
              <a:buFont typeface="Arial"/>
              <a:buChar char="•"/>
            </a:pPr>
            <a:r>
              <a:rPr lang="en-US" sz="1800" dirty="0" smtClean="0">
                <a:solidFill>
                  <a:srgbClr val="002B58"/>
                </a:solidFill>
                <a:latin typeface="HelveticaNeueLT Std" panose="020B0604020202020204" pitchFamily="34" charset="0"/>
              </a:rPr>
              <a:t>Collect </a:t>
            </a:r>
            <a:r>
              <a:rPr lang="en-US" sz="1800" dirty="0">
                <a:solidFill>
                  <a:srgbClr val="002B58"/>
                </a:solidFill>
                <a:latin typeface="HelveticaNeueLT Std" panose="020B0604020202020204" pitchFamily="34" charset="0"/>
              </a:rPr>
              <a:t>unfunded proposals</a:t>
            </a:r>
          </a:p>
          <a:p>
            <a:pPr marL="285750" indent="-285750" algn="l">
              <a:lnSpc>
                <a:spcPct val="100000"/>
              </a:lnSpc>
              <a:buFont typeface="Arial"/>
              <a:buChar char="•"/>
            </a:pPr>
            <a:r>
              <a:rPr lang="en-US" sz="1800" dirty="0">
                <a:solidFill>
                  <a:srgbClr val="002B58"/>
                </a:solidFill>
                <a:latin typeface="HelveticaNeueLT Std" panose="020B0604020202020204" pitchFamily="34" charset="0"/>
              </a:rPr>
              <a:t>Review panel vantage </a:t>
            </a:r>
            <a:r>
              <a:rPr lang="en-US" sz="1800" dirty="0" smtClean="0">
                <a:solidFill>
                  <a:srgbClr val="002B58"/>
                </a:solidFill>
                <a:latin typeface="HelveticaNeueLT Std" panose="020B0604020202020204" pitchFamily="34" charset="0"/>
              </a:rPr>
              <a:t>points</a:t>
            </a:r>
            <a:endParaRPr lang="en-US" sz="1800" dirty="0">
              <a:solidFill>
                <a:srgbClr val="002B58"/>
              </a:solidFill>
              <a:latin typeface="HelveticaNeueLT Std" panose="020B0604020202020204" pitchFamily="34" charset="0"/>
            </a:endParaRPr>
          </a:p>
          <a:p>
            <a:pPr algn="l">
              <a:lnSpc>
                <a:spcPct val="100000"/>
              </a:lnSpc>
            </a:pPr>
            <a:r>
              <a:rPr lang="en-US" sz="1800" b="1" dirty="0">
                <a:solidFill>
                  <a:srgbClr val="002B58"/>
                </a:solidFill>
                <a:latin typeface="HelveticaNeueLT Std" panose="020B0604020202020204" pitchFamily="34" charset="0"/>
              </a:rPr>
              <a:t>Research Infrastructure</a:t>
            </a:r>
          </a:p>
          <a:p>
            <a:pPr marL="285750" indent="-285750" algn="l">
              <a:lnSpc>
                <a:spcPct val="100000"/>
              </a:lnSpc>
              <a:buFont typeface="Arial"/>
              <a:buChar char="•"/>
            </a:pPr>
            <a:r>
              <a:rPr lang="en-US" sz="1800" dirty="0">
                <a:solidFill>
                  <a:srgbClr val="002B58"/>
                </a:solidFill>
                <a:latin typeface="HelveticaNeueLT Std" panose="020B0604020202020204" pitchFamily="34" charset="0"/>
              </a:rPr>
              <a:t>Shared services</a:t>
            </a:r>
          </a:p>
          <a:p>
            <a:pPr marL="285750" indent="-285750" algn="l">
              <a:lnSpc>
                <a:spcPct val="100000"/>
              </a:lnSpc>
              <a:buFont typeface="Arial"/>
              <a:buChar char="•"/>
            </a:pPr>
            <a:r>
              <a:rPr lang="en-US" sz="1800" dirty="0">
                <a:solidFill>
                  <a:srgbClr val="002B58"/>
                </a:solidFill>
                <a:latin typeface="HelveticaNeueLT Std" panose="020B0604020202020204" pitchFamily="34" charset="0"/>
              </a:rPr>
              <a:t>Mobile health</a:t>
            </a:r>
          </a:p>
          <a:p>
            <a:pPr marL="285750" indent="-285750" algn="l">
              <a:lnSpc>
                <a:spcPct val="100000"/>
              </a:lnSpc>
              <a:buFont typeface="Arial"/>
              <a:buChar char="•"/>
            </a:pPr>
            <a:r>
              <a:rPr lang="en-US" sz="1800" dirty="0">
                <a:solidFill>
                  <a:srgbClr val="002B58"/>
                </a:solidFill>
                <a:latin typeface="HelveticaNeueLT Std" panose="020B0604020202020204" pitchFamily="34" charset="0"/>
              </a:rPr>
              <a:t>Data </a:t>
            </a:r>
            <a:r>
              <a:rPr lang="en-US" sz="1800" dirty="0" smtClean="0">
                <a:solidFill>
                  <a:srgbClr val="002B58"/>
                </a:solidFill>
                <a:latin typeface="HelveticaNeueLT Std" panose="020B0604020202020204" pitchFamily="34" charset="0"/>
              </a:rPr>
              <a:t>needs</a:t>
            </a:r>
            <a:endParaRPr lang="en-US" sz="1800" dirty="0">
              <a:solidFill>
                <a:srgbClr val="002B58"/>
              </a:solidFill>
              <a:latin typeface="HelveticaNeueLT Std" panose="020B0604020202020204" pitchFamily="34" charset="0"/>
            </a:endParaRPr>
          </a:p>
          <a:p>
            <a:pPr algn="l">
              <a:lnSpc>
                <a:spcPct val="100000"/>
              </a:lnSpc>
            </a:pPr>
            <a:r>
              <a:rPr lang="en-US" sz="1800" b="1" dirty="0" err="1">
                <a:solidFill>
                  <a:srgbClr val="002B58"/>
                </a:solidFill>
                <a:latin typeface="HelveticaNeueLT Std" panose="020B0604020202020204" pitchFamily="34" charset="0"/>
              </a:rPr>
              <a:t>Marcom</a:t>
            </a:r>
            <a:endParaRPr lang="en-US" sz="1800" b="1" dirty="0">
              <a:solidFill>
                <a:srgbClr val="002B58"/>
              </a:solidFill>
              <a:latin typeface="HelveticaNeueLT Std" panose="020B0604020202020204" pitchFamily="34" charset="0"/>
            </a:endParaRPr>
          </a:p>
          <a:p>
            <a:pPr marL="285750" indent="-285750" algn="l">
              <a:lnSpc>
                <a:spcPct val="100000"/>
              </a:lnSpc>
              <a:buFont typeface="Arial"/>
              <a:buChar char="•"/>
            </a:pPr>
            <a:r>
              <a:rPr lang="en-US" sz="1800" dirty="0">
                <a:solidFill>
                  <a:srgbClr val="002B58"/>
                </a:solidFill>
                <a:latin typeface="HelveticaNeueLT Std" panose="020B0604020202020204" pitchFamily="34" charset="0"/>
              </a:rPr>
              <a:t>Unending appetite</a:t>
            </a:r>
          </a:p>
          <a:p>
            <a:pPr algn="l">
              <a:lnSpc>
                <a:spcPct val="100000"/>
              </a:lnSpc>
            </a:pPr>
            <a:endParaRPr lang="en-US" sz="1800" dirty="0">
              <a:solidFill>
                <a:srgbClr val="002B58"/>
              </a:solidFill>
              <a:latin typeface="HelveticaNeueLT Std" panose="020B0604020202020204" pitchFamily="34" charset="0"/>
            </a:endParaRPr>
          </a:p>
          <a:p>
            <a:pPr algn="l">
              <a:lnSpc>
                <a:spcPct val="100000"/>
              </a:lnSpc>
            </a:pPr>
            <a:endParaRPr lang="en-US" sz="1800" dirty="0">
              <a:solidFill>
                <a:srgbClr val="002B58"/>
              </a:solidFill>
              <a:latin typeface="HelveticaNeueLT Std" panose="020B0604020202020204" pitchFamily="34" charset="0"/>
            </a:endParaRPr>
          </a:p>
          <a:p>
            <a:pPr algn="l">
              <a:lnSpc>
                <a:spcPct val="100000"/>
              </a:lnSpc>
            </a:pPr>
            <a:endParaRPr lang="en-US" sz="1800" dirty="0">
              <a:solidFill>
                <a:srgbClr val="002B58"/>
              </a:solidFill>
              <a:latin typeface="HelveticaNeueLT Std" panose="020B0604020202020204" pitchFamily="34" charset="0"/>
            </a:endParaRPr>
          </a:p>
          <a:p>
            <a:pPr algn="l">
              <a:lnSpc>
                <a:spcPct val="100000"/>
              </a:lnSpc>
            </a:pPr>
            <a:endParaRPr lang="en-US" sz="1800" dirty="0">
              <a:solidFill>
                <a:srgbClr val="002B58"/>
              </a:solidFill>
              <a:latin typeface="HelveticaNeueLT Std" panose="020B0604020202020204" pitchFamily="34" charset="0"/>
            </a:endParaRPr>
          </a:p>
        </p:txBody>
      </p:sp>
      <p:sp>
        <p:nvSpPr>
          <p:cNvPr id="5" name="Subtitle 2"/>
          <p:cNvSpPr txBox="1">
            <a:spLocks/>
          </p:cNvSpPr>
          <p:nvPr/>
        </p:nvSpPr>
        <p:spPr>
          <a:xfrm>
            <a:off x="4919551" y="1741310"/>
            <a:ext cx="4224449" cy="335835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1800" b="1" dirty="0">
                <a:solidFill>
                  <a:srgbClr val="002B58"/>
                </a:solidFill>
                <a:latin typeface="HelveticaNeueLT Std" panose="020B0604020202020204" pitchFamily="34" charset="0"/>
              </a:rPr>
              <a:t>Development Support</a:t>
            </a:r>
          </a:p>
          <a:p>
            <a:pPr marL="285750" indent="-285750" algn="l">
              <a:lnSpc>
                <a:spcPct val="100000"/>
              </a:lnSpc>
              <a:buFont typeface="Arial"/>
              <a:buChar char="•"/>
            </a:pPr>
            <a:r>
              <a:rPr lang="en-US" sz="1800" dirty="0">
                <a:solidFill>
                  <a:srgbClr val="002B58"/>
                </a:solidFill>
                <a:latin typeface="HelveticaNeueLT Std" panose="020B0604020202020204" pitchFamily="34" charset="0"/>
              </a:rPr>
              <a:t>Pre-commercial </a:t>
            </a:r>
            <a:r>
              <a:rPr lang="en-US" sz="1800" dirty="0" err="1">
                <a:solidFill>
                  <a:srgbClr val="002B58"/>
                </a:solidFill>
                <a:latin typeface="HelveticaNeueLT Std" panose="020B0604020202020204" pitchFamily="34" charset="0"/>
              </a:rPr>
              <a:t>sw</a:t>
            </a:r>
            <a:r>
              <a:rPr lang="en-US" sz="1800" dirty="0">
                <a:solidFill>
                  <a:srgbClr val="002B58"/>
                </a:solidFill>
                <a:latin typeface="HelveticaNeueLT Std" panose="020B0604020202020204" pitchFamily="34" charset="0"/>
              </a:rPr>
              <a:t> &amp; </a:t>
            </a:r>
            <a:r>
              <a:rPr lang="en-US" sz="1800" dirty="0" err="1">
                <a:solidFill>
                  <a:srgbClr val="002B58"/>
                </a:solidFill>
                <a:latin typeface="HelveticaNeueLT Std" panose="020B0604020202020204" pitchFamily="34" charset="0"/>
              </a:rPr>
              <a:t>hw</a:t>
            </a:r>
            <a:endParaRPr lang="en-US" sz="1800" dirty="0">
              <a:solidFill>
                <a:srgbClr val="002B58"/>
              </a:solidFill>
              <a:latin typeface="HelveticaNeueLT Std" panose="020B0604020202020204" pitchFamily="34" charset="0"/>
            </a:endParaRPr>
          </a:p>
          <a:p>
            <a:pPr marL="285750" indent="-285750" algn="l">
              <a:lnSpc>
                <a:spcPct val="100000"/>
              </a:lnSpc>
              <a:buFont typeface="Arial"/>
              <a:buChar char="•"/>
            </a:pPr>
            <a:r>
              <a:rPr lang="en-US" sz="1800" dirty="0">
                <a:solidFill>
                  <a:srgbClr val="002B58"/>
                </a:solidFill>
                <a:latin typeface="HelveticaNeueLT Std" panose="020B0604020202020204" pitchFamily="34" charset="0"/>
              </a:rPr>
              <a:t>Publishing mobile apps, tools</a:t>
            </a:r>
          </a:p>
          <a:p>
            <a:pPr marL="285750" indent="-285750" algn="l">
              <a:lnSpc>
                <a:spcPct val="100000"/>
              </a:lnSpc>
              <a:buFont typeface="Arial"/>
              <a:buChar char="•"/>
            </a:pPr>
            <a:r>
              <a:rPr lang="en-US" sz="1800" dirty="0">
                <a:solidFill>
                  <a:srgbClr val="002B58"/>
                </a:solidFill>
                <a:latin typeface="HelveticaNeueLT Std" panose="020B0604020202020204" pitchFamily="34" charset="0"/>
              </a:rPr>
              <a:t>IMTC mission</a:t>
            </a:r>
          </a:p>
          <a:p>
            <a:pPr marL="285750" indent="-285750" algn="l">
              <a:lnSpc>
                <a:spcPct val="100000"/>
              </a:lnSpc>
              <a:buFont typeface="Arial"/>
              <a:buChar char="•"/>
            </a:pPr>
            <a:r>
              <a:rPr lang="en-US" sz="1800" dirty="0">
                <a:solidFill>
                  <a:srgbClr val="002B58"/>
                </a:solidFill>
                <a:latin typeface="HelveticaNeueLT Std" panose="020B0604020202020204" pitchFamily="34" charset="0"/>
              </a:rPr>
              <a:t>Academic + GTRI + </a:t>
            </a:r>
            <a:r>
              <a:rPr lang="en-US" sz="1800" dirty="0" smtClean="0">
                <a:solidFill>
                  <a:srgbClr val="002B58"/>
                </a:solidFill>
                <a:latin typeface="HelveticaNeueLT Std" panose="020B0604020202020204" pitchFamily="34" charset="0"/>
              </a:rPr>
              <a:t>EI2</a:t>
            </a:r>
            <a:endParaRPr lang="en-US" sz="1800" b="1" dirty="0">
              <a:solidFill>
                <a:srgbClr val="002B58"/>
              </a:solidFill>
              <a:latin typeface="HelveticaNeueLT Std" panose="020B0604020202020204" pitchFamily="34" charset="0"/>
            </a:endParaRPr>
          </a:p>
          <a:p>
            <a:pPr algn="l">
              <a:lnSpc>
                <a:spcPct val="100000"/>
              </a:lnSpc>
            </a:pPr>
            <a:r>
              <a:rPr lang="en-US" sz="1800" b="1" dirty="0">
                <a:solidFill>
                  <a:srgbClr val="002B58"/>
                </a:solidFill>
                <a:latin typeface="HelveticaNeueLT Std" panose="020B0604020202020204" pitchFamily="34" charset="0"/>
              </a:rPr>
              <a:t>People Support</a:t>
            </a:r>
          </a:p>
          <a:p>
            <a:pPr marL="285750" indent="-285750" algn="l">
              <a:lnSpc>
                <a:spcPct val="100000"/>
              </a:lnSpc>
              <a:buFont typeface="Arial"/>
              <a:buChar char="•"/>
            </a:pPr>
            <a:r>
              <a:rPr lang="en-US" sz="1800" dirty="0">
                <a:solidFill>
                  <a:srgbClr val="002B58"/>
                </a:solidFill>
                <a:latin typeface="HelveticaNeueLT Std" panose="020B0604020202020204" pitchFamily="34" charset="0"/>
              </a:rPr>
              <a:t>Research scientists</a:t>
            </a:r>
          </a:p>
          <a:p>
            <a:pPr marL="285750" indent="-285750" algn="l">
              <a:lnSpc>
                <a:spcPct val="100000"/>
              </a:lnSpc>
              <a:buFont typeface="Arial"/>
              <a:buChar char="•"/>
            </a:pPr>
            <a:r>
              <a:rPr lang="en-US" sz="1800" dirty="0">
                <a:solidFill>
                  <a:srgbClr val="002B58"/>
                </a:solidFill>
                <a:latin typeface="HelveticaNeueLT Std" panose="020B0604020202020204" pitchFamily="34" charset="0"/>
              </a:rPr>
              <a:t>Craftsman in </a:t>
            </a:r>
            <a:r>
              <a:rPr lang="en-US" sz="1800" dirty="0" smtClean="0">
                <a:solidFill>
                  <a:srgbClr val="002B58"/>
                </a:solidFill>
                <a:latin typeface="HelveticaNeueLT Std" panose="020B0604020202020204" pitchFamily="34" charset="0"/>
              </a:rPr>
              <a:t>residence</a:t>
            </a:r>
            <a:endParaRPr lang="en-US" sz="1800" b="1" dirty="0">
              <a:solidFill>
                <a:srgbClr val="002B58"/>
              </a:solidFill>
              <a:latin typeface="HelveticaNeueLT Std" panose="020B0604020202020204" pitchFamily="34" charset="0"/>
            </a:endParaRPr>
          </a:p>
          <a:p>
            <a:pPr algn="l">
              <a:lnSpc>
                <a:spcPct val="100000"/>
              </a:lnSpc>
            </a:pPr>
            <a:r>
              <a:rPr lang="en-US" sz="1800" b="1" dirty="0">
                <a:solidFill>
                  <a:srgbClr val="002B58"/>
                </a:solidFill>
                <a:latin typeface="HelveticaNeueLT Std" panose="020B0604020202020204" pitchFamily="34" charset="0"/>
              </a:rPr>
              <a:t>Research Connections</a:t>
            </a:r>
          </a:p>
          <a:p>
            <a:pPr marL="285750" indent="-285750" algn="l">
              <a:lnSpc>
                <a:spcPct val="100000"/>
              </a:lnSpc>
              <a:buFont typeface="Arial"/>
              <a:buChar char="•"/>
            </a:pPr>
            <a:r>
              <a:rPr lang="en-US" sz="1800" dirty="0">
                <a:solidFill>
                  <a:srgbClr val="002B58"/>
                </a:solidFill>
                <a:latin typeface="HelveticaNeueLT Std" panose="020B0604020202020204" pitchFamily="34" charset="0"/>
              </a:rPr>
              <a:t>Media + Health + Humanitarian </a:t>
            </a:r>
            <a:r>
              <a:rPr lang="en-US" sz="1800" dirty="0" smtClean="0">
                <a:solidFill>
                  <a:srgbClr val="002B58"/>
                </a:solidFill>
                <a:latin typeface="HelveticaNeueLT Std" panose="020B0604020202020204" pitchFamily="34" charset="0"/>
              </a:rPr>
              <a:t>+</a:t>
            </a:r>
            <a:r>
              <a:rPr lang="en-US" sz="1800" dirty="0">
                <a:solidFill>
                  <a:srgbClr val="002B58"/>
                </a:solidFill>
                <a:latin typeface="HelveticaNeueLT Std" panose="020B0604020202020204" pitchFamily="34" charset="0"/>
              </a:rPr>
              <a:t> </a:t>
            </a:r>
            <a:r>
              <a:rPr lang="en-US" sz="1800" dirty="0" smtClean="0">
                <a:solidFill>
                  <a:srgbClr val="002B58"/>
                </a:solidFill>
                <a:latin typeface="HelveticaNeueLT Std" panose="020B0604020202020204" pitchFamily="34" charset="0"/>
              </a:rPr>
              <a:t>…</a:t>
            </a:r>
            <a:endParaRPr lang="en-US" sz="1800" dirty="0">
              <a:solidFill>
                <a:srgbClr val="002B58"/>
              </a:solidFill>
              <a:latin typeface="HelveticaNeueLT Std" panose="020B0604020202020204" pitchFamily="34" charset="0"/>
            </a:endParaRPr>
          </a:p>
          <a:p>
            <a:pPr marL="285750" indent="-285750" algn="l">
              <a:lnSpc>
                <a:spcPct val="100000"/>
              </a:lnSpc>
              <a:buFont typeface="Arial"/>
              <a:buChar char="•"/>
            </a:pPr>
            <a:r>
              <a:rPr lang="en-US" sz="1800" dirty="0">
                <a:solidFill>
                  <a:srgbClr val="002B58"/>
                </a:solidFill>
                <a:latin typeface="HelveticaNeueLT Std" panose="020B0604020202020204" pitchFamily="34" charset="0"/>
              </a:rPr>
              <a:t>Extend to policy / white papers</a:t>
            </a:r>
          </a:p>
          <a:p>
            <a:pPr marL="285750" indent="-285750" algn="l">
              <a:lnSpc>
                <a:spcPct val="100000"/>
              </a:lnSpc>
              <a:buFont typeface="Arial"/>
              <a:buChar char="•"/>
            </a:pPr>
            <a:r>
              <a:rPr lang="en-US" sz="1800" dirty="0">
                <a:solidFill>
                  <a:srgbClr val="002B58"/>
                </a:solidFill>
                <a:latin typeface="HelveticaNeueLT Std" panose="020B0604020202020204" pitchFamily="34" charset="0"/>
              </a:rPr>
              <a:t>Socio-Technical Systems</a:t>
            </a:r>
          </a:p>
        </p:txBody>
      </p:sp>
    </p:spTree>
    <p:extLst>
      <p:ext uri="{BB962C8B-B14F-4D97-AF65-F5344CB8AC3E}">
        <p14:creationId xmlns:p14="http://schemas.microsoft.com/office/powerpoint/2010/main" val="24731049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235676" y="1119010"/>
            <a:ext cx="8575912"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dirty="0" smtClean="0">
                <a:solidFill>
                  <a:srgbClr val="002B58"/>
                </a:solidFill>
                <a:latin typeface="HelveticaNeueLT Std Med" panose="020B0604020202020204" pitchFamily="34" charset="0"/>
              </a:rPr>
              <a:t>IPaT Research Priorities</a:t>
            </a:r>
            <a:endParaRPr lang="en-US" sz="3000" dirty="0">
              <a:solidFill>
                <a:srgbClr val="002B58"/>
              </a:solidFill>
              <a:latin typeface="HelveticaNeueLT Std Med" panose="020B0604020202020204" pitchFamily="34" charset="0"/>
            </a:endParaRPr>
          </a:p>
        </p:txBody>
      </p:sp>
      <p:sp>
        <p:nvSpPr>
          <p:cNvPr id="9" name="Subtitle 2"/>
          <p:cNvSpPr txBox="1">
            <a:spLocks/>
          </p:cNvSpPr>
          <p:nvPr/>
        </p:nvSpPr>
        <p:spPr>
          <a:xfrm>
            <a:off x="1235675" y="1745466"/>
            <a:ext cx="7410352" cy="335835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Font typeface="Arial"/>
              <a:buChar char="•"/>
            </a:pPr>
            <a:r>
              <a:rPr lang="en-US" sz="2000" dirty="0" smtClean="0">
                <a:solidFill>
                  <a:srgbClr val="002B58"/>
                </a:solidFill>
                <a:latin typeface="HelveticaNeueLT Std" panose="020B0604020202020204" pitchFamily="34" charset="0"/>
              </a:rPr>
              <a:t>Wearable Computing</a:t>
            </a:r>
          </a:p>
          <a:p>
            <a:pPr marL="342900" indent="-342900" algn="l">
              <a:lnSpc>
                <a:spcPct val="100000"/>
              </a:lnSpc>
              <a:buFont typeface="Arial"/>
              <a:buChar char="•"/>
            </a:pPr>
            <a:r>
              <a:rPr lang="en-US" sz="2000" dirty="0" smtClean="0">
                <a:solidFill>
                  <a:srgbClr val="002B58"/>
                </a:solidFill>
                <a:latin typeface="HelveticaNeueLT Std" panose="020B0604020202020204" pitchFamily="34" charset="0"/>
              </a:rPr>
              <a:t>Civic Computing and Urban Innovation</a:t>
            </a:r>
          </a:p>
          <a:p>
            <a:pPr marL="342900" indent="-342900" algn="l">
              <a:lnSpc>
                <a:spcPct val="100000"/>
              </a:lnSpc>
              <a:buFont typeface="Arial"/>
              <a:buChar char="•"/>
            </a:pPr>
            <a:r>
              <a:rPr lang="en-US" sz="2000" dirty="0" smtClean="0">
                <a:solidFill>
                  <a:srgbClr val="002B58"/>
                </a:solidFill>
                <a:latin typeface="HelveticaNeueLT Std" panose="020B0604020202020204" pitchFamily="34" charset="0"/>
              </a:rPr>
              <a:t>Pediatric Healthcare Delivery</a:t>
            </a:r>
          </a:p>
          <a:p>
            <a:pPr marL="342900" indent="-342900" algn="l">
              <a:lnSpc>
                <a:spcPct val="100000"/>
              </a:lnSpc>
              <a:buFont typeface="Arial"/>
              <a:buChar char="•"/>
            </a:pPr>
            <a:r>
              <a:rPr lang="en-US" sz="2000" dirty="0" smtClean="0">
                <a:solidFill>
                  <a:srgbClr val="002B58"/>
                </a:solidFill>
                <a:latin typeface="HelveticaNeueLT Std" panose="020B0604020202020204" pitchFamily="34" charset="0"/>
              </a:rPr>
              <a:t>Healthcare Transformation</a:t>
            </a:r>
          </a:p>
          <a:p>
            <a:pPr marL="342900" indent="-342900" algn="l">
              <a:lnSpc>
                <a:spcPct val="100000"/>
              </a:lnSpc>
              <a:buFont typeface="Arial"/>
              <a:buChar char="•"/>
            </a:pPr>
            <a:r>
              <a:rPr lang="en-US" sz="2000" dirty="0" smtClean="0">
                <a:solidFill>
                  <a:srgbClr val="002B58"/>
                </a:solidFill>
                <a:latin typeface="HelveticaNeueLT Std" panose="020B0604020202020204" pitchFamily="34" charset="0"/>
              </a:rPr>
              <a:t>Humanitarian Systems and Disaster Response</a:t>
            </a:r>
            <a:endParaRPr lang="en-US" sz="2000" dirty="0" smtClean="0">
              <a:solidFill>
                <a:srgbClr val="002B58"/>
              </a:solidFill>
              <a:latin typeface="HelveticaNeueLT Std" panose="020B0604020202020204" pitchFamily="34" charset="0"/>
            </a:endParaRPr>
          </a:p>
          <a:p>
            <a:pPr marL="342900" indent="-342900" algn="l">
              <a:lnSpc>
                <a:spcPct val="100000"/>
              </a:lnSpc>
              <a:buFont typeface="Arial"/>
              <a:buChar char="•"/>
            </a:pPr>
            <a:r>
              <a:rPr lang="en-US" sz="2000" dirty="0" smtClean="0">
                <a:solidFill>
                  <a:srgbClr val="002B58"/>
                </a:solidFill>
                <a:latin typeface="HelveticaNeueLT Std" panose="020B0604020202020204" pitchFamily="34" charset="0"/>
              </a:rPr>
              <a:t>Successful Aging</a:t>
            </a:r>
          </a:p>
          <a:p>
            <a:pPr algn="l">
              <a:lnSpc>
                <a:spcPct val="100000"/>
              </a:lnSpc>
            </a:pPr>
            <a:endParaRPr lang="en-US" sz="2000" dirty="0" smtClean="0">
              <a:solidFill>
                <a:srgbClr val="002B58"/>
              </a:solidFill>
              <a:latin typeface="HelveticaNeueLT Std" panose="020B0604020202020204" pitchFamily="34" charset="0"/>
            </a:endParaRPr>
          </a:p>
          <a:p>
            <a:pPr algn="l">
              <a:lnSpc>
                <a:spcPct val="100000"/>
              </a:lnSpc>
            </a:pPr>
            <a:endParaRPr lang="en-US" sz="2000" dirty="0">
              <a:solidFill>
                <a:srgbClr val="002B58"/>
              </a:solidFill>
              <a:latin typeface="HelveticaNeueLT Std" panose="020B0604020202020204" pitchFamily="34" charset="0"/>
            </a:endParaRPr>
          </a:p>
        </p:txBody>
      </p:sp>
    </p:spTree>
    <p:extLst>
      <p:ext uri="{BB962C8B-B14F-4D97-AF65-F5344CB8AC3E}">
        <p14:creationId xmlns:p14="http://schemas.microsoft.com/office/powerpoint/2010/main" val="41856715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195141" y="986235"/>
            <a:ext cx="7224677"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dirty="0" smtClean="0">
                <a:solidFill>
                  <a:srgbClr val="002B58"/>
                </a:solidFill>
                <a:latin typeface="HelveticaNeueLT Std Med" panose="020B0604020202020204" pitchFamily="34" charset="0"/>
              </a:rPr>
              <a:t>Wearable Computing Center</a:t>
            </a:r>
            <a:endParaRPr lang="en-US" sz="3000" dirty="0">
              <a:solidFill>
                <a:srgbClr val="002B58"/>
              </a:solidFill>
              <a:latin typeface="HelveticaNeueLT Std Med" panose="020B0604020202020204" pitchFamily="34" charset="0"/>
            </a:endParaRPr>
          </a:p>
        </p:txBody>
      </p:sp>
    </p:spTree>
    <p:extLst>
      <p:ext uri="{BB962C8B-B14F-4D97-AF65-F5344CB8AC3E}">
        <p14:creationId xmlns:p14="http://schemas.microsoft.com/office/powerpoint/2010/main" val="202830588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195141" y="986235"/>
            <a:ext cx="7224677"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dirty="0" smtClean="0">
                <a:solidFill>
                  <a:srgbClr val="002B58"/>
                </a:solidFill>
                <a:latin typeface="HelveticaNeueLT Std Med" panose="020B0604020202020204" pitchFamily="34" charset="0"/>
              </a:rPr>
              <a:t>Wearable Computing Center</a:t>
            </a:r>
            <a:endParaRPr lang="en-US" sz="3000" dirty="0">
              <a:solidFill>
                <a:srgbClr val="002B58"/>
              </a:solidFill>
              <a:latin typeface="HelveticaNeueLT Std Med" panose="020B0604020202020204" pitchFamily="34" charset="0"/>
            </a:endParaRPr>
          </a:p>
        </p:txBody>
      </p:sp>
      <p:sp>
        <p:nvSpPr>
          <p:cNvPr id="5" name="Subtitle 2"/>
          <p:cNvSpPr txBox="1">
            <a:spLocks/>
          </p:cNvSpPr>
          <p:nvPr/>
        </p:nvSpPr>
        <p:spPr>
          <a:xfrm>
            <a:off x="3932047" y="1677622"/>
            <a:ext cx="5061943" cy="4560929"/>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buSzPct val="150000"/>
            </a:pPr>
            <a:r>
              <a:rPr lang="en-US" sz="2000" dirty="0" smtClean="0">
                <a:solidFill>
                  <a:srgbClr val="002B58"/>
                </a:solidFill>
                <a:latin typeface="HelveticaNeueLT Std" panose="020B0604020202020204" pitchFamily="34" charset="0"/>
              </a:rPr>
              <a:t>IRC proposal submitted</a:t>
            </a:r>
          </a:p>
          <a:p>
            <a:pPr algn="l">
              <a:lnSpc>
                <a:spcPct val="100000"/>
              </a:lnSpc>
              <a:buSzPct val="150000"/>
            </a:pPr>
            <a:r>
              <a:rPr lang="en-US" sz="2000" dirty="0">
                <a:solidFill>
                  <a:srgbClr val="002B58"/>
                </a:solidFill>
                <a:latin typeface="HelveticaNeueLT Std" panose="020B0604020202020204" pitchFamily="34" charset="0"/>
              </a:rPr>
              <a:t>Wearable Exhibition</a:t>
            </a:r>
          </a:p>
          <a:p>
            <a:pPr marL="800100" lvl="1" indent="-342900" algn="l">
              <a:lnSpc>
                <a:spcPct val="100000"/>
              </a:lnSpc>
              <a:buSzPct val="150000"/>
              <a:buFont typeface="Arial" panose="020B0604020202020204" pitchFamily="34" charset="0"/>
              <a:buChar char="•"/>
            </a:pPr>
            <a:r>
              <a:rPr lang="en-US" sz="1800" b="1" dirty="0">
                <a:solidFill>
                  <a:srgbClr val="002B58"/>
                </a:solidFill>
                <a:latin typeface="HelveticaNeueLT Std" panose="020B0604020202020204" pitchFamily="34" charset="0"/>
              </a:rPr>
              <a:t>E-Book now </a:t>
            </a:r>
            <a:r>
              <a:rPr lang="en-US" sz="1800" b="1" dirty="0" smtClean="0">
                <a:solidFill>
                  <a:srgbClr val="002B58"/>
                </a:solidFill>
                <a:latin typeface="HelveticaNeueLT Std" panose="020B0604020202020204" pitchFamily="34" charset="0"/>
              </a:rPr>
              <a:t>available</a:t>
            </a:r>
            <a:endParaRPr lang="en-US" dirty="0" smtClean="0">
              <a:solidFill>
                <a:srgbClr val="002B58"/>
              </a:solidFill>
              <a:latin typeface="HelveticaNeueLT Std" panose="020B0604020202020204" pitchFamily="34" charset="0"/>
            </a:endParaRPr>
          </a:p>
          <a:p>
            <a:pPr algn="l">
              <a:lnSpc>
                <a:spcPct val="100000"/>
              </a:lnSpc>
              <a:buSzPct val="150000"/>
            </a:pPr>
            <a:r>
              <a:rPr lang="en-US" sz="2000" b="1" dirty="0" smtClean="0">
                <a:solidFill>
                  <a:srgbClr val="002B58"/>
                </a:solidFill>
                <a:latin typeface="HelveticaNeueLT Std" panose="020B0604020202020204" pitchFamily="34" charset="0"/>
              </a:rPr>
              <a:t>WCC Forum, Oct. 21</a:t>
            </a:r>
          </a:p>
          <a:p>
            <a:pPr marL="800100" lvl="1" indent="-342900" algn="l">
              <a:lnSpc>
                <a:spcPct val="100000"/>
              </a:lnSpc>
              <a:buSzPct val="150000"/>
              <a:buFont typeface="Arial" panose="020B0604020202020204" pitchFamily="34" charset="0"/>
              <a:buChar char="•"/>
            </a:pPr>
            <a:r>
              <a:rPr lang="en-US" sz="1800" dirty="0" smtClean="0">
                <a:solidFill>
                  <a:srgbClr val="002B58"/>
                </a:solidFill>
                <a:latin typeface="HelveticaNeueLT Std" panose="020B0604020202020204" pitchFamily="34" charset="0"/>
              </a:rPr>
              <a:t>Engagement Grants planned</a:t>
            </a:r>
          </a:p>
          <a:p>
            <a:pPr algn="l">
              <a:lnSpc>
                <a:spcPct val="100000"/>
              </a:lnSpc>
              <a:buSzPct val="150000"/>
            </a:pPr>
            <a:r>
              <a:rPr lang="en-US" sz="2000" dirty="0" smtClean="0">
                <a:solidFill>
                  <a:srgbClr val="002B58"/>
                </a:solidFill>
                <a:latin typeface="HelveticaNeueLT Std" panose="020B0604020202020204" pitchFamily="34" charset="0"/>
              </a:rPr>
              <a:t>WCC themed Think Tanks</a:t>
            </a:r>
          </a:p>
          <a:p>
            <a:pPr algn="l">
              <a:lnSpc>
                <a:spcPct val="100000"/>
              </a:lnSpc>
              <a:buSzPct val="150000"/>
            </a:pPr>
            <a:r>
              <a:rPr lang="en-US" sz="2000" dirty="0" smtClean="0">
                <a:solidFill>
                  <a:srgbClr val="002B58"/>
                </a:solidFill>
                <a:latin typeface="HelveticaNeueLT Std" panose="020B0604020202020204" pitchFamily="34" charset="0"/>
              </a:rPr>
              <a:t>Research Activities</a:t>
            </a:r>
          </a:p>
          <a:p>
            <a:pPr marL="800100" lvl="1" indent="-342900" algn="l">
              <a:lnSpc>
                <a:spcPct val="100000"/>
              </a:lnSpc>
              <a:buSzPct val="150000"/>
              <a:buFont typeface="Arial" panose="020B0604020202020204" pitchFamily="34" charset="0"/>
              <a:buChar char="•"/>
            </a:pPr>
            <a:r>
              <a:rPr lang="en-US" sz="1800" dirty="0" smtClean="0">
                <a:solidFill>
                  <a:srgbClr val="002B58"/>
                </a:solidFill>
                <a:latin typeface="Helvetica Neue"/>
                <a:cs typeface="Helvetica Neue"/>
              </a:rPr>
              <a:t>Instinctual Computing</a:t>
            </a:r>
          </a:p>
          <a:p>
            <a:pPr marL="800100" lvl="1" indent="-342900" algn="l">
              <a:lnSpc>
                <a:spcPct val="100000"/>
              </a:lnSpc>
              <a:buSzPct val="150000"/>
              <a:buFont typeface="Arial" panose="020B0604020202020204" pitchFamily="34" charset="0"/>
              <a:buChar char="•"/>
            </a:pPr>
            <a:r>
              <a:rPr lang="en-US" sz="1800" dirty="0" smtClean="0">
                <a:solidFill>
                  <a:srgbClr val="002B58"/>
                </a:solidFill>
                <a:latin typeface="Helvetica Neue"/>
                <a:cs typeface="Helvetica Neue"/>
              </a:rPr>
              <a:t>Agriculture, Sports, Health, Apparel, Automotive</a:t>
            </a:r>
          </a:p>
          <a:p>
            <a:pPr marL="800100" lvl="1" indent="-342900" algn="l">
              <a:lnSpc>
                <a:spcPct val="100000"/>
              </a:lnSpc>
              <a:buSzPct val="150000"/>
              <a:buFont typeface="Arial" panose="020B0604020202020204" pitchFamily="34" charset="0"/>
              <a:buChar char="•"/>
            </a:pPr>
            <a:r>
              <a:rPr lang="en-US" sz="1800" dirty="0" smtClean="0">
                <a:solidFill>
                  <a:prstClr val="black"/>
                </a:solidFill>
                <a:latin typeface="Helvetica Neue"/>
                <a:cs typeface="Helvetica Neue"/>
              </a:rPr>
              <a:t>Google, Sharecare</a:t>
            </a:r>
            <a:r>
              <a:rPr lang="en-US" sz="1800" dirty="0">
                <a:solidFill>
                  <a:prstClr val="black"/>
                </a:solidFill>
                <a:latin typeface="Helvetica Neue"/>
                <a:cs typeface="Helvetica Neue"/>
              </a:rPr>
              <a:t>, BMW, GA </a:t>
            </a:r>
            <a:r>
              <a:rPr lang="en-US" sz="1800" dirty="0" err="1">
                <a:solidFill>
                  <a:prstClr val="black"/>
                </a:solidFill>
                <a:latin typeface="Helvetica Neue"/>
                <a:cs typeface="Helvetica Neue"/>
              </a:rPr>
              <a:t>Dept</a:t>
            </a:r>
            <a:r>
              <a:rPr lang="en-US" sz="1800" dirty="0">
                <a:solidFill>
                  <a:prstClr val="black"/>
                </a:solidFill>
                <a:latin typeface="Helvetica Neue"/>
                <a:cs typeface="Helvetica Neue"/>
              </a:rPr>
              <a:t> Ag, Coaches Studio, </a:t>
            </a:r>
            <a:r>
              <a:rPr lang="en-US" sz="1800" dirty="0" smtClean="0">
                <a:solidFill>
                  <a:prstClr val="black"/>
                </a:solidFill>
                <a:latin typeface="Helvetica Neue"/>
                <a:cs typeface="Helvetica Neue"/>
              </a:rPr>
              <a:t>Carters, </a:t>
            </a:r>
            <a:r>
              <a:rPr lang="en-US" sz="1800" dirty="0" err="1" smtClean="0">
                <a:solidFill>
                  <a:prstClr val="black"/>
                </a:solidFill>
                <a:latin typeface="Helvetica Neue"/>
                <a:cs typeface="Helvetica Neue"/>
              </a:rPr>
              <a:t>Sunjewels</a:t>
            </a:r>
            <a:r>
              <a:rPr lang="en-US" sz="1800" dirty="0" smtClean="0">
                <a:solidFill>
                  <a:prstClr val="black"/>
                </a:solidFill>
                <a:latin typeface="Helvetica Neue"/>
                <a:cs typeface="Helvetica Neue"/>
              </a:rPr>
              <a:t>…</a:t>
            </a:r>
          </a:p>
          <a:p>
            <a:pPr algn="l">
              <a:lnSpc>
                <a:spcPct val="100000"/>
              </a:lnSpc>
            </a:pPr>
            <a:endParaRPr lang="en-US" sz="2000" dirty="0">
              <a:solidFill>
                <a:srgbClr val="002B58"/>
              </a:solidFill>
              <a:latin typeface="HelveticaNeueLT Std" panose="020B0604020202020204" pitchFamily="34" charset="0"/>
            </a:endParaRPr>
          </a:p>
          <a:p>
            <a:pPr marL="342900" indent="-342900" algn="l">
              <a:lnSpc>
                <a:spcPct val="100000"/>
              </a:lnSpc>
              <a:buFont typeface="HelveticaNeueLT Std" panose="020B0604020202020204" pitchFamily="34" charset="0"/>
              <a:buChar char="•"/>
            </a:pPr>
            <a:endParaRPr lang="en-US" sz="2000" dirty="0">
              <a:solidFill>
                <a:srgbClr val="002B58"/>
              </a:solidFill>
              <a:latin typeface="HelveticaNeueLT Std" panose="020B0604020202020204" pitchFamily="34" charset="0"/>
            </a:endParaRPr>
          </a:p>
        </p:txBody>
      </p:sp>
      <p:pic>
        <p:nvPicPr>
          <p:cNvPr id="6" name="image29.jpg"/>
          <p:cNvPicPr/>
          <p:nvPr/>
        </p:nvPicPr>
        <p:blipFill>
          <a:blip r:embed="rId3" cstate="screen">
            <a:extLst>
              <a:ext uri="{28A0092B-C50C-407E-A947-70E740481C1C}">
                <a14:useLocalDpi xmlns:a14="http://schemas.microsoft.com/office/drawing/2010/main"/>
              </a:ext>
            </a:extLst>
          </a:blip>
          <a:srcRect/>
          <a:stretch>
            <a:fillRect/>
          </a:stretch>
        </p:blipFill>
        <p:spPr>
          <a:xfrm>
            <a:off x="1139298" y="1867458"/>
            <a:ext cx="2629942" cy="3670518"/>
          </a:xfrm>
          <a:prstGeom prst="rect">
            <a:avLst/>
          </a:prstGeom>
          <a:ln/>
        </p:spPr>
      </p:pic>
    </p:spTree>
    <p:extLst>
      <p:ext uri="{BB962C8B-B14F-4D97-AF65-F5344CB8AC3E}">
        <p14:creationId xmlns:p14="http://schemas.microsoft.com/office/powerpoint/2010/main" val="216032007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74046" y="683873"/>
            <a:ext cx="2630174" cy="2060461"/>
          </a:xfrm>
          <a:prstGeom prst="rect">
            <a:avLst/>
          </a:prstGeom>
        </p:spPr>
      </p:pic>
      <p:pic>
        <p:nvPicPr>
          <p:cNvPr id="3" name="Picture 2"/>
          <p:cNvPicPr>
            <a:picLocks noChangeAspect="1"/>
          </p:cNvPicPr>
          <p:nvPr/>
        </p:nvPicPr>
        <p:blipFill>
          <a:blip r:embed="rId4"/>
          <a:stretch>
            <a:fillRect/>
          </a:stretch>
        </p:blipFill>
        <p:spPr>
          <a:xfrm>
            <a:off x="3828912" y="444369"/>
            <a:ext cx="2694473" cy="2027799"/>
          </a:xfrm>
          <a:prstGeom prst="rect">
            <a:avLst/>
          </a:prstGeom>
        </p:spPr>
      </p:pic>
      <p:pic>
        <p:nvPicPr>
          <p:cNvPr id="7" name="Picture 6"/>
          <p:cNvPicPr>
            <a:picLocks noChangeAspect="1"/>
          </p:cNvPicPr>
          <p:nvPr/>
        </p:nvPicPr>
        <p:blipFill>
          <a:blip r:embed="rId5"/>
          <a:stretch>
            <a:fillRect/>
          </a:stretch>
        </p:blipFill>
        <p:spPr>
          <a:xfrm>
            <a:off x="1189353" y="2698815"/>
            <a:ext cx="3839848" cy="2183800"/>
          </a:xfrm>
          <a:prstGeom prst="rect">
            <a:avLst/>
          </a:prstGeom>
        </p:spPr>
      </p:pic>
      <p:pic>
        <p:nvPicPr>
          <p:cNvPr id="8" name="Picture 7"/>
          <p:cNvPicPr>
            <a:picLocks noChangeAspect="1"/>
          </p:cNvPicPr>
          <p:nvPr/>
        </p:nvPicPr>
        <p:blipFill>
          <a:blip r:embed="rId6"/>
          <a:stretch>
            <a:fillRect/>
          </a:stretch>
        </p:blipFill>
        <p:spPr>
          <a:xfrm>
            <a:off x="6692900" y="849131"/>
            <a:ext cx="1943242" cy="1589269"/>
          </a:xfrm>
          <a:prstGeom prst="rect">
            <a:avLst/>
          </a:prstGeom>
        </p:spPr>
      </p:pic>
      <p:pic>
        <p:nvPicPr>
          <p:cNvPr id="9" name="Picture 8"/>
          <p:cNvPicPr>
            <a:picLocks noChangeAspect="1"/>
          </p:cNvPicPr>
          <p:nvPr/>
        </p:nvPicPr>
        <p:blipFill>
          <a:blip r:embed="rId7"/>
          <a:stretch>
            <a:fillRect/>
          </a:stretch>
        </p:blipFill>
        <p:spPr>
          <a:xfrm rot="336472">
            <a:off x="5613400" y="2540000"/>
            <a:ext cx="2504978" cy="2044700"/>
          </a:xfrm>
          <a:prstGeom prst="rect">
            <a:avLst/>
          </a:prstGeom>
        </p:spPr>
      </p:pic>
      <p:pic>
        <p:nvPicPr>
          <p:cNvPr id="10" name="Picture 9"/>
          <p:cNvPicPr>
            <a:picLocks noChangeAspect="1"/>
          </p:cNvPicPr>
          <p:nvPr/>
        </p:nvPicPr>
        <p:blipFill>
          <a:blip r:embed="rId8"/>
          <a:stretch>
            <a:fillRect/>
          </a:stretch>
        </p:blipFill>
        <p:spPr>
          <a:xfrm rot="21189616">
            <a:off x="1282700" y="4879190"/>
            <a:ext cx="1955800" cy="1978810"/>
          </a:xfrm>
          <a:prstGeom prst="rect">
            <a:avLst/>
          </a:prstGeom>
        </p:spPr>
      </p:pic>
      <p:pic>
        <p:nvPicPr>
          <p:cNvPr id="11" name="Picture 10"/>
          <p:cNvPicPr>
            <a:picLocks noChangeAspect="1"/>
          </p:cNvPicPr>
          <p:nvPr/>
        </p:nvPicPr>
        <p:blipFill>
          <a:blip r:embed="rId9"/>
          <a:stretch>
            <a:fillRect/>
          </a:stretch>
        </p:blipFill>
        <p:spPr>
          <a:xfrm>
            <a:off x="5194300" y="4622800"/>
            <a:ext cx="2540000" cy="1881481"/>
          </a:xfrm>
          <a:prstGeom prst="rect">
            <a:avLst/>
          </a:prstGeom>
        </p:spPr>
      </p:pic>
    </p:spTree>
    <p:extLst>
      <p:ext uri="{BB962C8B-B14F-4D97-AF65-F5344CB8AC3E}">
        <p14:creationId xmlns:p14="http://schemas.microsoft.com/office/powerpoint/2010/main" val="421508879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Shape 98"/>
          <p:cNvPicPr preferRelativeResize="0"/>
          <p:nvPr/>
        </p:nvPicPr>
        <p:blipFill rotWithShape="1">
          <a:blip r:embed="rId3">
            <a:alphaModFix/>
          </a:blip>
          <a:srcRect/>
          <a:stretch/>
        </p:blipFill>
        <p:spPr>
          <a:xfrm>
            <a:off x="826050" y="971550"/>
            <a:ext cx="8317950" cy="2552700"/>
          </a:xfrm>
          <a:prstGeom prst="rect">
            <a:avLst/>
          </a:prstGeom>
          <a:noFill/>
          <a:ln>
            <a:noFill/>
          </a:ln>
        </p:spPr>
      </p:pic>
      <p:pic>
        <p:nvPicPr>
          <p:cNvPr id="4" name="Shape 99"/>
          <p:cNvPicPr preferRelativeResize="0"/>
          <p:nvPr/>
        </p:nvPicPr>
        <p:blipFill rotWithShape="1">
          <a:blip r:embed="rId4">
            <a:alphaModFix/>
          </a:blip>
          <a:srcRect/>
          <a:stretch/>
        </p:blipFill>
        <p:spPr>
          <a:xfrm>
            <a:off x="5040200" y="4718200"/>
            <a:ext cx="3976800" cy="597600"/>
          </a:xfrm>
          <a:prstGeom prst="rect">
            <a:avLst/>
          </a:prstGeom>
          <a:noFill/>
          <a:ln>
            <a:noFill/>
          </a:ln>
        </p:spPr>
      </p:pic>
      <p:sp>
        <p:nvSpPr>
          <p:cNvPr id="5" name="Shape 100"/>
          <p:cNvSpPr txBox="1"/>
          <p:nvPr/>
        </p:nvSpPr>
        <p:spPr>
          <a:xfrm>
            <a:off x="889000" y="3825800"/>
            <a:ext cx="4016376" cy="2397200"/>
          </a:xfrm>
          <a:prstGeom prst="rect">
            <a:avLst/>
          </a:prstGeom>
          <a:noFill/>
          <a:ln>
            <a:noFill/>
          </a:ln>
        </p:spPr>
        <p:txBody>
          <a:bodyPr lIns="91425" tIns="91425" rIns="91425" bIns="91425" anchor="ctr" anchorCtr="0">
            <a:noAutofit/>
          </a:bodyPr>
          <a:lstStyle/>
          <a:p>
            <a:endParaRPr dirty="0">
              <a:solidFill>
                <a:srgbClr val="4472C4">
                  <a:lumMod val="50000"/>
                </a:srgbClr>
              </a:solidFill>
              <a:latin typeface="Helvetica Neue"/>
              <a:ea typeface="Helvetica Neue"/>
              <a:cs typeface="Helvetica Neue"/>
              <a:sym typeface="Helvetica Neue"/>
            </a:endParaRPr>
          </a:p>
          <a:p>
            <a:pPr algn="ctr"/>
            <a:r>
              <a:rPr lang="en" sz="1700" b="1" dirty="0">
                <a:solidFill>
                  <a:srgbClr val="4472C4">
                    <a:lumMod val="50000"/>
                  </a:srgbClr>
                </a:solidFill>
                <a:latin typeface="Helvetica Neue"/>
                <a:cs typeface="Helvetica Neue"/>
              </a:rPr>
              <a:t>Christopher Le </a:t>
            </a:r>
            <a:r>
              <a:rPr lang="en" sz="1700" b="1" dirty="0" smtClean="0">
                <a:solidFill>
                  <a:srgbClr val="4472C4">
                    <a:lumMod val="50000"/>
                  </a:srgbClr>
                </a:solidFill>
                <a:latin typeface="Helvetica Neue"/>
                <a:cs typeface="Helvetica Neue"/>
              </a:rPr>
              <a:t>Dantec</a:t>
            </a:r>
            <a:endParaRPr lang="en-US" sz="1700" dirty="0">
              <a:solidFill>
                <a:srgbClr val="4472C4">
                  <a:lumMod val="50000"/>
                </a:srgbClr>
              </a:solidFill>
              <a:latin typeface="Helvetica Neue"/>
              <a:cs typeface="Helvetica Neue"/>
            </a:endParaRPr>
          </a:p>
          <a:p>
            <a:pPr algn="ctr"/>
            <a:r>
              <a:rPr lang="en" sz="1700" dirty="0" smtClean="0">
                <a:solidFill>
                  <a:srgbClr val="4472C4">
                    <a:lumMod val="50000"/>
                  </a:srgbClr>
                </a:solidFill>
                <a:latin typeface="Helvetica Neue"/>
                <a:cs typeface="Helvetica Neue"/>
              </a:rPr>
              <a:t>Assistant </a:t>
            </a:r>
            <a:r>
              <a:rPr lang="en" sz="1700" dirty="0">
                <a:solidFill>
                  <a:srgbClr val="4472C4">
                    <a:lumMod val="50000"/>
                  </a:srgbClr>
                </a:solidFill>
                <a:latin typeface="Helvetica Neue"/>
                <a:cs typeface="Helvetica Neue"/>
              </a:rPr>
              <a:t>Professor, School of Literature, Media and </a:t>
            </a:r>
            <a:r>
              <a:rPr lang="en" sz="1700" dirty="0" smtClean="0">
                <a:solidFill>
                  <a:srgbClr val="4472C4">
                    <a:lumMod val="50000"/>
                  </a:srgbClr>
                </a:solidFill>
                <a:latin typeface="Helvetica Neue"/>
                <a:cs typeface="Helvetica Neue"/>
              </a:rPr>
              <a:t>Communication</a:t>
            </a:r>
            <a:endParaRPr lang="en-US" sz="1700" dirty="0" smtClean="0">
              <a:solidFill>
                <a:srgbClr val="4472C4">
                  <a:lumMod val="50000"/>
                </a:srgbClr>
              </a:solidFill>
              <a:latin typeface="Helvetica Neue"/>
              <a:cs typeface="Helvetica Neue"/>
            </a:endParaRPr>
          </a:p>
          <a:p>
            <a:pPr algn="ctr"/>
            <a:endParaRPr lang="en" sz="1700" dirty="0">
              <a:solidFill>
                <a:srgbClr val="4472C4">
                  <a:lumMod val="50000"/>
                </a:srgbClr>
              </a:solidFill>
              <a:latin typeface="Helvetica Neue"/>
              <a:cs typeface="Helvetica Neue"/>
            </a:endParaRPr>
          </a:p>
          <a:p>
            <a:pPr algn="ctr"/>
            <a:r>
              <a:rPr lang="en" sz="1700" b="1" dirty="0">
                <a:solidFill>
                  <a:srgbClr val="4472C4">
                    <a:lumMod val="50000"/>
                  </a:srgbClr>
                </a:solidFill>
                <a:latin typeface="Helvetica Neue"/>
                <a:cs typeface="Helvetica Neue"/>
              </a:rPr>
              <a:t>Thomas </a:t>
            </a:r>
            <a:r>
              <a:rPr lang="en" sz="1700" b="1" dirty="0" smtClean="0">
                <a:solidFill>
                  <a:srgbClr val="4472C4">
                    <a:lumMod val="50000"/>
                  </a:srgbClr>
                </a:solidFill>
                <a:latin typeface="Helvetica Neue"/>
                <a:cs typeface="Helvetica Neue"/>
              </a:rPr>
              <a:t>Lodato</a:t>
            </a:r>
            <a:endParaRPr lang="en-US" sz="1700" dirty="0">
              <a:solidFill>
                <a:srgbClr val="4472C4">
                  <a:lumMod val="50000"/>
                </a:srgbClr>
              </a:solidFill>
              <a:latin typeface="Helvetica Neue"/>
              <a:cs typeface="Helvetica Neue"/>
            </a:endParaRPr>
          </a:p>
          <a:p>
            <a:pPr algn="ctr"/>
            <a:r>
              <a:rPr lang="en" sz="1700" dirty="0" smtClean="0">
                <a:solidFill>
                  <a:srgbClr val="4472C4">
                    <a:lumMod val="50000"/>
                  </a:srgbClr>
                </a:solidFill>
                <a:latin typeface="Helvetica Neue"/>
                <a:cs typeface="Helvetica Neue"/>
              </a:rPr>
              <a:t>Post-</a:t>
            </a:r>
            <a:r>
              <a:rPr lang="en-US" sz="1700" dirty="0" smtClean="0">
                <a:solidFill>
                  <a:srgbClr val="4472C4">
                    <a:lumMod val="50000"/>
                  </a:srgbClr>
                </a:solidFill>
                <a:latin typeface="Helvetica Neue"/>
                <a:cs typeface="Helvetica Neue"/>
              </a:rPr>
              <a:t>d</a:t>
            </a:r>
            <a:r>
              <a:rPr lang="en" sz="1700" dirty="0" smtClean="0">
                <a:solidFill>
                  <a:srgbClr val="4472C4">
                    <a:lumMod val="50000"/>
                  </a:srgbClr>
                </a:solidFill>
                <a:latin typeface="Helvetica Neue"/>
                <a:cs typeface="Helvetica Neue"/>
              </a:rPr>
              <a:t>octoral </a:t>
            </a:r>
            <a:r>
              <a:rPr lang="en" sz="1700" dirty="0">
                <a:solidFill>
                  <a:srgbClr val="4472C4">
                    <a:lumMod val="50000"/>
                  </a:srgbClr>
                </a:solidFill>
                <a:latin typeface="Helvetica Neue"/>
                <a:cs typeface="Helvetica Neue"/>
              </a:rPr>
              <a:t>Fellow</a:t>
            </a:r>
            <a:r>
              <a:rPr lang="en" sz="1700" dirty="0" smtClean="0">
                <a:solidFill>
                  <a:srgbClr val="4472C4">
                    <a:lumMod val="50000"/>
                  </a:srgbClr>
                </a:solidFill>
                <a:latin typeface="Helvetica Neue"/>
                <a:cs typeface="Helvetica Neue"/>
              </a:rPr>
              <a:t>,</a:t>
            </a:r>
            <a:r>
              <a:rPr lang="en-US" sz="1700" dirty="0" smtClean="0">
                <a:solidFill>
                  <a:srgbClr val="4472C4">
                    <a:lumMod val="50000"/>
                  </a:srgbClr>
                </a:solidFill>
                <a:latin typeface="Helvetica Neue"/>
                <a:cs typeface="Helvetica Neue"/>
              </a:rPr>
              <a:t> Center for Urban Innovation,</a:t>
            </a:r>
            <a:r>
              <a:rPr lang="en" sz="1700" dirty="0" smtClean="0">
                <a:solidFill>
                  <a:srgbClr val="4472C4">
                    <a:lumMod val="50000"/>
                  </a:srgbClr>
                </a:solidFill>
                <a:latin typeface="Helvetica Neue"/>
                <a:cs typeface="Helvetica Neue"/>
              </a:rPr>
              <a:t> </a:t>
            </a:r>
            <a:r>
              <a:rPr lang="en" sz="1700" dirty="0">
                <a:solidFill>
                  <a:srgbClr val="4472C4">
                    <a:lumMod val="50000"/>
                  </a:srgbClr>
                </a:solidFill>
                <a:latin typeface="Helvetica Neue"/>
                <a:cs typeface="Helvetica Neue"/>
              </a:rPr>
              <a:t>School of </a:t>
            </a:r>
            <a:r>
              <a:rPr lang="en-US" sz="1700" dirty="0" smtClean="0">
                <a:solidFill>
                  <a:srgbClr val="4472C4">
                    <a:lumMod val="50000"/>
                  </a:srgbClr>
                </a:solidFill>
                <a:latin typeface="Helvetica Neue"/>
                <a:cs typeface="Helvetica Neue"/>
              </a:rPr>
              <a:t>Public Policy</a:t>
            </a:r>
            <a:endParaRPr lang="en" sz="1700" dirty="0">
              <a:solidFill>
                <a:srgbClr val="4472C4">
                  <a:lumMod val="50000"/>
                </a:srgbClr>
              </a:solidFill>
              <a:latin typeface="Helvetica Neue"/>
              <a:cs typeface="Helvetica Neue"/>
            </a:endParaRPr>
          </a:p>
          <a:p>
            <a:endParaRPr dirty="0">
              <a:solidFill>
                <a:srgbClr val="4472C4">
                  <a:lumMod val="50000"/>
                </a:srgbClr>
              </a:solidFill>
              <a:latin typeface="Calibri"/>
            </a:endParaRPr>
          </a:p>
        </p:txBody>
      </p:sp>
    </p:spTree>
    <p:extLst>
      <p:ext uri="{BB962C8B-B14F-4D97-AF65-F5344CB8AC3E}">
        <p14:creationId xmlns:p14="http://schemas.microsoft.com/office/powerpoint/2010/main" val="56821023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hape 105"/>
          <p:cNvSpPr txBox="1">
            <a:spLocks/>
          </p:cNvSpPr>
          <p:nvPr/>
        </p:nvSpPr>
        <p:spPr>
          <a:xfrm>
            <a:off x="634501" y="1285876"/>
            <a:ext cx="8509499" cy="1428749"/>
          </a:xfrm>
          <a:prstGeom prst="rect">
            <a:avLst/>
          </a:prstGeom>
        </p:spPr>
        <p:txBody>
          <a:bodyPr vert="horz" lIns="91425" tIns="91425" rIns="91425" bIns="9142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buClr>
                <a:prstClr val="black"/>
              </a:buClr>
              <a:buSzPct val="25000"/>
              <a:buFont typeface="Arial"/>
              <a:buNone/>
            </a:pPr>
            <a:r>
              <a:rPr lang="en" sz="4800" b="1" dirty="0" smtClean="0">
                <a:solidFill>
                  <a:srgbClr val="203864"/>
                </a:solidFill>
                <a:latin typeface="Helvetica Neue"/>
                <a:cs typeface="Helvetica Neue"/>
              </a:rPr>
              <a:t>How do we shape smart, </a:t>
            </a:r>
            <a:r>
              <a:rPr lang="en-US" sz="4800" b="1" dirty="0" smtClean="0">
                <a:solidFill>
                  <a:srgbClr val="203864"/>
                </a:solidFill>
                <a:latin typeface="Helvetica Neue"/>
                <a:cs typeface="Helvetica Neue"/>
              </a:rPr>
              <a:t>innovative </a:t>
            </a:r>
            <a:r>
              <a:rPr lang="en" sz="4800" b="1" dirty="0" smtClean="0">
                <a:solidFill>
                  <a:srgbClr val="203864"/>
                </a:solidFill>
                <a:latin typeface="Helvetica Neue"/>
                <a:cs typeface="Helvetica Neue"/>
              </a:rPr>
              <a:t>cities?</a:t>
            </a:r>
          </a:p>
          <a:p>
            <a:pPr>
              <a:spcBef>
                <a:spcPts val="0"/>
              </a:spcBef>
            </a:pPr>
            <a:endParaRPr lang="en" dirty="0">
              <a:solidFill>
                <a:prstClr val="black"/>
              </a:solidFill>
              <a:latin typeface="Helvetica Neue"/>
              <a:cs typeface="Helvetica Neue"/>
            </a:endParaRPr>
          </a:p>
        </p:txBody>
      </p:sp>
      <p:sp>
        <p:nvSpPr>
          <p:cNvPr id="6" name="Shape 106"/>
          <p:cNvSpPr txBox="1">
            <a:spLocks/>
          </p:cNvSpPr>
          <p:nvPr/>
        </p:nvSpPr>
        <p:spPr>
          <a:xfrm>
            <a:off x="1060477" y="3001725"/>
            <a:ext cx="7861274" cy="2649599"/>
          </a:xfrm>
          <a:prstGeom prst="rect">
            <a:avLst/>
          </a:prstGeom>
        </p:spPr>
        <p:txBody>
          <a:bodyPr vert="horz"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82562" indent="33337" algn="l">
              <a:lnSpc>
                <a:spcPct val="100000"/>
              </a:lnSpc>
              <a:spcBef>
                <a:spcPts val="0"/>
              </a:spcBef>
              <a:buClr>
                <a:prstClr val="black"/>
              </a:buClr>
              <a:buSzPct val="45833"/>
              <a:buFont typeface="Arial"/>
              <a:buNone/>
            </a:pPr>
            <a:r>
              <a:rPr lang="en" b="1" dirty="0" smtClean="0">
                <a:solidFill>
                  <a:srgbClr val="E69138"/>
                </a:solidFill>
                <a:latin typeface="Helvetica Neue"/>
                <a:cs typeface="Helvetica Neue"/>
              </a:rPr>
              <a:t>It starts by</a:t>
            </a:r>
            <a:r>
              <a:rPr lang="en" b="1" dirty="0" smtClean="0">
                <a:solidFill>
                  <a:srgbClr val="666666"/>
                </a:solidFill>
                <a:latin typeface="Helvetica Neue"/>
                <a:cs typeface="Helvetica Neue"/>
              </a:rPr>
              <a:t> </a:t>
            </a:r>
            <a:r>
              <a:rPr lang="en" sz="3000" b="1" dirty="0" smtClean="0">
                <a:solidFill>
                  <a:srgbClr val="203864"/>
                </a:solidFill>
                <a:latin typeface="Helvetica Neue"/>
                <a:cs typeface="Helvetica Neue"/>
              </a:rPr>
              <a:t>engaging scholars and community leaders</a:t>
            </a:r>
            <a:r>
              <a:rPr lang="en" b="1" dirty="0" smtClean="0">
                <a:solidFill>
                  <a:srgbClr val="203864"/>
                </a:solidFill>
                <a:latin typeface="Helvetica Neue"/>
                <a:cs typeface="Helvetica Neue"/>
              </a:rPr>
              <a:t>—</a:t>
            </a:r>
            <a:r>
              <a:rPr lang="en" b="1" dirty="0" smtClean="0">
                <a:solidFill>
                  <a:srgbClr val="E69138"/>
                </a:solidFill>
                <a:latin typeface="Helvetica Neue"/>
                <a:cs typeface="Helvetica Neue"/>
              </a:rPr>
              <a:t>researchers, students, civic and business executives, and more—to share approaches to problem solving</a:t>
            </a:r>
            <a:r>
              <a:rPr lang="en" b="1" dirty="0" smtClean="0">
                <a:solidFill>
                  <a:srgbClr val="666666"/>
                </a:solidFill>
                <a:latin typeface="Helvetica Neue"/>
                <a:cs typeface="Helvetica Neue"/>
              </a:rPr>
              <a:t> </a:t>
            </a:r>
            <a:r>
              <a:rPr lang="en" sz="3000" b="1" dirty="0" smtClean="0">
                <a:solidFill>
                  <a:srgbClr val="203864"/>
                </a:solidFill>
                <a:latin typeface="Helvetica Neue"/>
                <a:cs typeface="Helvetica Neue"/>
              </a:rPr>
              <a:t>in an innovative, cross-sector conversation.</a:t>
            </a:r>
          </a:p>
          <a:p>
            <a:pPr>
              <a:spcBef>
                <a:spcPts val="0"/>
              </a:spcBef>
            </a:pPr>
            <a:endParaRPr lang="en" dirty="0">
              <a:solidFill>
                <a:prstClr val="black"/>
              </a:solidFill>
              <a:latin typeface="Helvetica Neue"/>
              <a:cs typeface="Helvetica Neue"/>
            </a:endParaRPr>
          </a:p>
        </p:txBody>
      </p:sp>
    </p:spTree>
    <p:extLst>
      <p:ext uri="{BB962C8B-B14F-4D97-AF65-F5344CB8AC3E}">
        <p14:creationId xmlns:p14="http://schemas.microsoft.com/office/powerpoint/2010/main" val="136651437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1235676" y="1188590"/>
            <a:ext cx="7224677"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dirty="0" smtClean="0">
                <a:solidFill>
                  <a:srgbClr val="002B58"/>
                </a:solidFill>
                <a:latin typeface="HelveticaNeueLT Std Med" panose="020B0604020202020204" pitchFamily="34" charset="0"/>
              </a:rPr>
              <a:t>Welcome: Steve Cross EVPR</a:t>
            </a:r>
            <a:endParaRPr lang="en-US" sz="3000" dirty="0">
              <a:solidFill>
                <a:srgbClr val="002B58"/>
              </a:solidFill>
              <a:latin typeface="HelveticaNeueLT Std Med" panose="020B0604020202020204" pitchFamily="34" charset="0"/>
            </a:endParaRPr>
          </a:p>
        </p:txBody>
      </p:sp>
    </p:spTree>
    <p:extLst>
      <p:ext uri="{BB962C8B-B14F-4D97-AF65-F5344CB8AC3E}">
        <p14:creationId xmlns:p14="http://schemas.microsoft.com/office/powerpoint/2010/main" val="301731097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Shape 111"/>
          <p:cNvSpPr txBox="1">
            <a:spLocks/>
          </p:cNvSpPr>
          <p:nvPr/>
        </p:nvSpPr>
        <p:spPr>
          <a:xfrm>
            <a:off x="1165225" y="948650"/>
            <a:ext cx="5046000" cy="576000"/>
          </a:xfrm>
          <a:prstGeom prst="rect">
            <a:avLst/>
          </a:prstGeom>
          <a:noFill/>
          <a:ln>
            <a:noFill/>
          </a:ln>
        </p:spPr>
        <p:txBody>
          <a:bodyPr vert="horz" lIns="91425" tIns="91425" rIns="91425" bIns="9142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0"/>
              </a:spcBef>
              <a:buClr>
                <a:srgbClr val="61626A"/>
              </a:buClr>
              <a:buSzPct val="25000"/>
              <a:buFont typeface="Helvetica Neue"/>
              <a:buNone/>
            </a:pPr>
            <a:r>
              <a:rPr lang="en" sz="4000" b="1" dirty="0" smtClean="0">
                <a:solidFill>
                  <a:srgbClr val="203864"/>
                </a:solidFill>
                <a:latin typeface="Helvetica Neue"/>
                <a:ea typeface="Helvetica Neue"/>
                <a:cs typeface="Helvetica Neue"/>
                <a:sym typeface="Helvetica Neue"/>
                <a:rtl val="0"/>
              </a:rPr>
              <a:t>What we do: </a:t>
            </a:r>
            <a:endParaRPr lang="en" sz="4000" b="1" dirty="0">
              <a:solidFill>
                <a:srgbClr val="203864"/>
              </a:solidFill>
              <a:latin typeface="Helvetica Neue"/>
              <a:ea typeface="Helvetica Neue"/>
              <a:cs typeface="Helvetica Neue"/>
              <a:sym typeface="Helvetica Neue"/>
              <a:rtl val="0"/>
            </a:endParaRPr>
          </a:p>
        </p:txBody>
      </p:sp>
      <p:sp>
        <p:nvSpPr>
          <p:cNvPr id="9" name="Shape 112"/>
          <p:cNvSpPr txBox="1"/>
          <p:nvPr/>
        </p:nvSpPr>
        <p:spPr>
          <a:xfrm>
            <a:off x="1476375" y="1872475"/>
            <a:ext cx="7470774" cy="3986699"/>
          </a:xfrm>
          <a:prstGeom prst="rect">
            <a:avLst/>
          </a:prstGeom>
          <a:noFill/>
          <a:ln>
            <a:noFill/>
          </a:ln>
        </p:spPr>
        <p:txBody>
          <a:bodyPr lIns="91425" tIns="91425" rIns="91425" bIns="91425" anchor="ctr" anchorCtr="0">
            <a:noAutofit/>
          </a:bodyPr>
          <a:lstStyle/>
          <a:p>
            <a:pPr>
              <a:buClr>
                <a:srgbClr val="61626A"/>
              </a:buClr>
              <a:buSzPct val="100000"/>
            </a:pPr>
            <a:r>
              <a:rPr lang="en" sz="2400" dirty="0">
                <a:solidFill>
                  <a:srgbClr val="203864"/>
                </a:solidFill>
                <a:latin typeface="Helvetica Neue"/>
                <a:ea typeface="Helvetica Neue"/>
                <a:cs typeface="Helvetica Neue"/>
                <a:sym typeface="Helvetica Neue"/>
              </a:rPr>
              <a:t>Conduct and s</a:t>
            </a:r>
            <a:r>
              <a:rPr lang="en" sz="2400" dirty="0">
                <a:solidFill>
                  <a:srgbClr val="203864"/>
                </a:solidFill>
                <a:latin typeface="Helvetica Neue"/>
                <a:ea typeface="Helvetica Neue"/>
                <a:cs typeface="Helvetica Neue"/>
                <a:sym typeface="Helvetica Neue"/>
                <a:rtl val="0"/>
              </a:rPr>
              <a:t>upport interdisciplinary, scholarly research on urban </a:t>
            </a:r>
            <a:r>
              <a:rPr lang="en-US" sz="2400" dirty="0" smtClean="0">
                <a:solidFill>
                  <a:srgbClr val="203864"/>
                </a:solidFill>
                <a:latin typeface="Helvetica Neue"/>
                <a:ea typeface="Helvetica Neue"/>
                <a:cs typeface="Helvetica Neue"/>
                <a:sym typeface="Helvetica Neue"/>
                <a:rtl val="0"/>
              </a:rPr>
              <a:t>innovation</a:t>
            </a:r>
            <a:endParaRPr sz="2400" dirty="0">
              <a:solidFill>
                <a:srgbClr val="203864"/>
              </a:solidFill>
              <a:latin typeface="Helvetica Neue"/>
              <a:ea typeface="Helvetica Neue"/>
              <a:cs typeface="Helvetica Neue"/>
              <a:sym typeface="Helvetica Neue"/>
            </a:endParaRPr>
          </a:p>
          <a:p>
            <a:pPr marL="88900">
              <a:buClr>
                <a:srgbClr val="000000"/>
              </a:buClr>
            </a:pPr>
            <a:endParaRPr sz="2400" dirty="0">
              <a:solidFill>
                <a:srgbClr val="203864"/>
              </a:solidFill>
              <a:latin typeface="Helvetica Neue"/>
              <a:ea typeface="Helvetica Neue"/>
              <a:cs typeface="Helvetica Neue"/>
              <a:sym typeface="Helvetica Neue"/>
              <a:rtl val="0"/>
            </a:endParaRPr>
          </a:p>
          <a:p>
            <a:pPr>
              <a:buClr>
                <a:srgbClr val="61626A"/>
              </a:buClr>
              <a:buSzPct val="100000"/>
            </a:pPr>
            <a:r>
              <a:rPr lang="en" sz="2400" dirty="0">
                <a:solidFill>
                  <a:srgbClr val="203864"/>
                </a:solidFill>
                <a:latin typeface="Helvetica Neue"/>
                <a:ea typeface="Helvetica Neue"/>
                <a:cs typeface="Helvetica Neue"/>
                <a:sym typeface="Helvetica Neue"/>
                <a:rtl val="0"/>
              </a:rPr>
              <a:t>Foster partnerships within Georgia Tech and other universities, nonprofits, and public agencies to collaborate on strategies for </a:t>
            </a:r>
            <a:r>
              <a:rPr lang="en-US" sz="2400" dirty="0" smtClean="0">
                <a:solidFill>
                  <a:srgbClr val="203864"/>
                </a:solidFill>
                <a:latin typeface="Helvetica Neue"/>
                <a:ea typeface="Helvetica Neue"/>
                <a:cs typeface="Helvetica Neue"/>
                <a:sym typeface="Helvetica Neue"/>
                <a:rtl val="0"/>
              </a:rPr>
              <a:t>creating </a:t>
            </a:r>
            <a:r>
              <a:rPr lang="en" sz="2400" dirty="0" smtClean="0">
                <a:solidFill>
                  <a:srgbClr val="203864"/>
                </a:solidFill>
                <a:latin typeface="Helvetica Neue"/>
                <a:ea typeface="Helvetica Neue"/>
                <a:cs typeface="Helvetica Neue"/>
                <a:sym typeface="Helvetica Neue"/>
                <a:rtl val="0"/>
              </a:rPr>
              <a:t>sustainable communities</a:t>
            </a:r>
            <a:endParaRPr sz="2400" dirty="0">
              <a:solidFill>
                <a:srgbClr val="203864"/>
              </a:solidFill>
              <a:latin typeface="Helvetica Neue"/>
              <a:ea typeface="Helvetica Neue"/>
              <a:cs typeface="Helvetica Neue"/>
              <a:sym typeface="Helvetica Neue"/>
            </a:endParaRPr>
          </a:p>
          <a:p>
            <a:pPr marL="88900">
              <a:buClr>
                <a:srgbClr val="000000"/>
              </a:buClr>
            </a:pPr>
            <a:endParaRPr sz="2400" dirty="0">
              <a:solidFill>
                <a:srgbClr val="203864"/>
              </a:solidFill>
              <a:latin typeface="Helvetica Neue"/>
              <a:ea typeface="Helvetica Neue"/>
              <a:cs typeface="Helvetica Neue"/>
              <a:sym typeface="Helvetica Neue"/>
              <a:rtl val="0"/>
            </a:endParaRPr>
          </a:p>
          <a:p>
            <a:pPr>
              <a:buClr>
                <a:srgbClr val="61626A"/>
              </a:buClr>
              <a:buSzPct val="100000"/>
            </a:pPr>
            <a:r>
              <a:rPr lang="en" sz="2400" dirty="0">
                <a:solidFill>
                  <a:srgbClr val="203864"/>
                </a:solidFill>
                <a:latin typeface="Helvetica Neue"/>
                <a:ea typeface="Helvetica Neue"/>
                <a:cs typeface="Helvetica Neue"/>
                <a:sym typeface="Helvetica Neue"/>
                <a:rtl val="0"/>
              </a:rPr>
              <a:t>Share Georgia Tech’s urban </a:t>
            </a:r>
            <a:r>
              <a:rPr lang="en-US" sz="2400" dirty="0" smtClean="0">
                <a:solidFill>
                  <a:srgbClr val="203864"/>
                </a:solidFill>
                <a:latin typeface="Helvetica Neue"/>
                <a:ea typeface="Helvetica Neue"/>
                <a:cs typeface="Helvetica Neue"/>
                <a:sym typeface="Helvetica Neue"/>
                <a:rtl val="0"/>
              </a:rPr>
              <a:t>innovation </a:t>
            </a:r>
            <a:r>
              <a:rPr lang="en" sz="2400" dirty="0" smtClean="0">
                <a:solidFill>
                  <a:srgbClr val="203864"/>
                </a:solidFill>
                <a:latin typeface="Helvetica Neue"/>
                <a:ea typeface="Helvetica Neue"/>
                <a:cs typeface="Helvetica Neue"/>
                <a:sym typeface="Helvetica Neue"/>
                <a:rtl val="0"/>
              </a:rPr>
              <a:t>expertise </a:t>
            </a:r>
            <a:r>
              <a:rPr lang="en" sz="2400" dirty="0">
                <a:solidFill>
                  <a:srgbClr val="203864"/>
                </a:solidFill>
                <a:latin typeface="Helvetica Neue"/>
                <a:ea typeface="Helvetica Neue"/>
                <a:cs typeface="Helvetica Neue"/>
                <a:sym typeface="Helvetica Neue"/>
                <a:rtl val="0"/>
              </a:rPr>
              <a:t>with the stakeholder community locally, nationally, and internationally</a:t>
            </a:r>
          </a:p>
        </p:txBody>
      </p:sp>
    </p:spTree>
    <p:extLst>
      <p:ext uri="{BB962C8B-B14F-4D97-AF65-F5344CB8AC3E}">
        <p14:creationId xmlns:p14="http://schemas.microsoft.com/office/powerpoint/2010/main" val="68950036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Shape 11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31525" y="959303"/>
            <a:ext cx="8328350" cy="5099052"/>
          </a:xfrm>
          <a:prstGeom prst="rect">
            <a:avLst/>
          </a:prstGeom>
          <a:noFill/>
          <a:ln>
            <a:noFill/>
          </a:ln>
        </p:spPr>
      </p:pic>
      <p:sp>
        <p:nvSpPr>
          <p:cNvPr id="7" name="Shape 118"/>
          <p:cNvSpPr txBox="1">
            <a:spLocks/>
          </p:cNvSpPr>
          <p:nvPr/>
        </p:nvSpPr>
        <p:spPr>
          <a:xfrm>
            <a:off x="1235270" y="1135742"/>
            <a:ext cx="4158343" cy="614798"/>
          </a:xfrm>
          <a:prstGeom prst="rect">
            <a:avLst/>
          </a:prstGeom>
          <a:noFill/>
          <a:ln>
            <a:noFill/>
          </a:ln>
        </p:spPr>
        <p:txBody>
          <a:bodyPr vert="horz" lIns="91425" tIns="91425" rIns="91425" bIns="9142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0"/>
              </a:spcBef>
              <a:buClr>
                <a:srgbClr val="61626A"/>
              </a:buClr>
              <a:buSzPct val="25000"/>
              <a:buFont typeface="Helvetica Neue"/>
              <a:buNone/>
            </a:pPr>
            <a:r>
              <a:rPr lang="en" sz="4000" b="1" dirty="0" smtClean="0">
                <a:solidFill>
                  <a:srgbClr val="203864"/>
                </a:solidFill>
                <a:latin typeface="Helvetica Neue"/>
                <a:ea typeface="Helvetica Neue"/>
                <a:cs typeface="Helvetica Neue"/>
                <a:sym typeface="Helvetica Neue"/>
              </a:rPr>
              <a:t>CUI is Leading</a:t>
            </a:r>
            <a:endParaRPr lang="en" sz="4000" b="1" dirty="0">
              <a:solidFill>
                <a:srgbClr val="203864"/>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31724912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hape 123"/>
          <p:cNvSpPr txBox="1">
            <a:spLocks/>
          </p:cNvSpPr>
          <p:nvPr/>
        </p:nvSpPr>
        <p:spPr>
          <a:xfrm>
            <a:off x="5235655" y="837035"/>
            <a:ext cx="3603625" cy="2496350"/>
          </a:xfrm>
          <a:prstGeom prst="rect">
            <a:avLst/>
          </a:prstGeom>
        </p:spPr>
        <p:txBody>
          <a:bodyPr vert="horz"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spcAft>
                <a:spcPts val="1000"/>
              </a:spcAft>
              <a:buClr>
                <a:prstClr val="black"/>
              </a:buClr>
              <a:buSzPct val="61111"/>
              <a:buFont typeface="Arial"/>
              <a:buNone/>
            </a:pPr>
            <a:r>
              <a:rPr lang="en" sz="2000" b="1" dirty="0" smtClean="0">
                <a:solidFill>
                  <a:srgbClr val="203864"/>
                </a:solidFill>
                <a:latin typeface="Helvetica Neue"/>
                <a:cs typeface="Helvetica Neue"/>
              </a:rPr>
              <a:t>Innovation Districts</a:t>
            </a:r>
          </a:p>
          <a:p>
            <a:pPr algn="l">
              <a:lnSpc>
                <a:spcPct val="115000"/>
              </a:lnSpc>
              <a:spcBef>
                <a:spcPts val="0"/>
              </a:spcBef>
              <a:spcAft>
                <a:spcPts val="1000"/>
              </a:spcAft>
            </a:pPr>
            <a:r>
              <a:rPr lang="en" sz="1500" dirty="0" smtClean="0">
                <a:solidFill>
                  <a:srgbClr val="203864"/>
                </a:solidFill>
                <a:latin typeface="Helvetica Neue"/>
                <a:cs typeface="Helvetica Neue"/>
              </a:rPr>
              <a:t>Highlighting Tech Square’s innovation ecosystem in </a:t>
            </a:r>
            <a:r>
              <a:rPr lang="en" sz="1500" i="1" dirty="0" smtClean="0">
                <a:solidFill>
                  <a:srgbClr val="203864"/>
                </a:solidFill>
                <a:latin typeface="Helvetica Neue"/>
                <a:cs typeface="Helvetica Neue"/>
              </a:rPr>
              <a:t>Putting Innovation in Place: Georgia Tech’s Innovation Neighborhood of “Tech Square</a:t>
            </a:r>
            <a:r>
              <a:rPr lang="en" sz="1500" dirty="0" smtClean="0">
                <a:solidFill>
                  <a:srgbClr val="203864"/>
                </a:solidFill>
                <a:latin typeface="Helvetica Neue"/>
                <a:cs typeface="Helvetica Neue"/>
              </a:rPr>
              <a:t>,” CUI is codifying and sharing the “Atlanta model” with other urban universities and internationally.</a:t>
            </a:r>
            <a:endParaRPr lang="en" sz="1500" dirty="0">
              <a:solidFill>
                <a:srgbClr val="203864"/>
              </a:solidFill>
              <a:latin typeface="Helvetica Neue"/>
              <a:cs typeface="Helvetica Neue"/>
            </a:endParaRPr>
          </a:p>
        </p:txBody>
      </p:sp>
      <p:pic>
        <p:nvPicPr>
          <p:cNvPr id="9" name="Shape 12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670541" y="3237825"/>
            <a:ext cx="4473459" cy="2937551"/>
          </a:xfrm>
          <a:prstGeom prst="rect">
            <a:avLst/>
          </a:prstGeom>
          <a:noFill/>
          <a:ln>
            <a:noFill/>
          </a:ln>
        </p:spPr>
      </p:pic>
      <p:pic>
        <p:nvPicPr>
          <p:cNvPr id="10" name="Shape 125"/>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838151" y="955786"/>
            <a:ext cx="4359000" cy="2663500"/>
          </a:xfrm>
          <a:prstGeom prst="rect">
            <a:avLst/>
          </a:prstGeom>
          <a:noFill/>
          <a:ln>
            <a:noFill/>
          </a:ln>
        </p:spPr>
      </p:pic>
      <p:sp>
        <p:nvSpPr>
          <p:cNvPr id="11" name="Shape 126"/>
          <p:cNvSpPr txBox="1"/>
          <p:nvPr/>
        </p:nvSpPr>
        <p:spPr>
          <a:xfrm>
            <a:off x="871231" y="3487750"/>
            <a:ext cx="3631699" cy="2767000"/>
          </a:xfrm>
          <a:prstGeom prst="rect">
            <a:avLst/>
          </a:prstGeom>
          <a:noFill/>
          <a:ln>
            <a:noFill/>
          </a:ln>
        </p:spPr>
        <p:txBody>
          <a:bodyPr lIns="91425" tIns="91425" rIns="91425" bIns="91425" anchor="ctr" anchorCtr="0">
            <a:noAutofit/>
          </a:bodyPr>
          <a:lstStyle/>
          <a:p>
            <a:pPr>
              <a:spcAft>
                <a:spcPts val="1000"/>
              </a:spcAft>
            </a:pPr>
            <a:r>
              <a:rPr lang="en" sz="2000" b="1" dirty="0">
                <a:solidFill>
                  <a:srgbClr val="4472C4">
                    <a:lumMod val="50000"/>
                  </a:srgbClr>
                </a:solidFill>
                <a:latin typeface="Helvetica Neue"/>
                <a:cs typeface="Helvetica Neue"/>
              </a:rPr>
              <a:t>Sustainable Cities</a:t>
            </a:r>
          </a:p>
          <a:p>
            <a:pPr>
              <a:lnSpc>
                <a:spcPct val="115000"/>
              </a:lnSpc>
              <a:spcAft>
                <a:spcPts val="1000"/>
              </a:spcAft>
            </a:pPr>
            <a:r>
              <a:rPr lang="en" sz="1500" dirty="0">
                <a:solidFill>
                  <a:srgbClr val="203864"/>
                </a:solidFill>
                <a:latin typeface="Helvetica Neue"/>
                <a:cs typeface="Helvetica Neue"/>
              </a:rPr>
              <a:t>CUI is facilitating intersecting nodes of layered research, by connecting a $2.5 million NSF-funded civil and environmental engineering project with policymakers in ten cities through the City Energy Project, including the City of Atlanta’s Office of Sustainability.</a:t>
            </a:r>
          </a:p>
        </p:txBody>
      </p:sp>
    </p:spTree>
    <p:extLst>
      <p:ext uri="{BB962C8B-B14F-4D97-AF65-F5344CB8AC3E}">
        <p14:creationId xmlns:p14="http://schemas.microsoft.com/office/powerpoint/2010/main" val="145021286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hape 131"/>
          <p:cNvSpPr txBox="1">
            <a:spLocks/>
          </p:cNvSpPr>
          <p:nvPr/>
        </p:nvSpPr>
        <p:spPr>
          <a:xfrm>
            <a:off x="874196" y="3473764"/>
            <a:ext cx="4288505" cy="2481109"/>
          </a:xfrm>
          <a:prstGeom prst="rect">
            <a:avLst/>
          </a:prstGeom>
        </p:spPr>
        <p:txBody>
          <a:bodyPr vert="horz"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Bef>
                <a:spcPts val="0"/>
              </a:spcBef>
              <a:spcAft>
                <a:spcPts val="1000"/>
              </a:spcAft>
              <a:buClr>
                <a:prstClr val="black"/>
              </a:buClr>
              <a:buSzPct val="61111"/>
              <a:buFont typeface="Arial"/>
              <a:buNone/>
            </a:pPr>
            <a:r>
              <a:rPr lang="en" sz="2000" b="1" dirty="0" smtClean="0">
                <a:solidFill>
                  <a:srgbClr val="203864"/>
                </a:solidFill>
                <a:latin typeface="Helvetica Neue"/>
                <a:cs typeface="Helvetica Neue"/>
              </a:rPr>
              <a:t>Urban Food Systems</a:t>
            </a:r>
          </a:p>
          <a:p>
            <a:pPr algn="l">
              <a:lnSpc>
                <a:spcPct val="110000"/>
              </a:lnSpc>
              <a:spcBef>
                <a:spcPts val="0"/>
              </a:spcBef>
              <a:spcAft>
                <a:spcPts val="1000"/>
              </a:spcAft>
            </a:pPr>
            <a:r>
              <a:rPr lang="en" sz="1400" dirty="0" smtClean="0">
                <a:solidFill>
                  <a:srgbClr val="203864"/>
                </a:solidFill>
                <a:latin typeface="Helvetica Neue"/>
                <a:cs typeface="Helvetica Neue"/>
              </a:rPr>
              <a:t>CUI has captured the Food Truck Movement’s transformative impact on Atlanta with their empirical analysis, and upcoming chapter in </a:t>
            </a:r>
            <a:r>
              <a:rPr lang="en" sz="1400" i="1" dirty="0" smtClean="0">
                <a:solidFill>
                  <a:srgbClr val="203864"/>
                </a:solidFill>
                <a:latin typeface="Helvetica Neue"/>
                <a:cs typeface="Helvetica Neue"/>
              </a:rPr>
              <a:t>From Loncheras to Lobsta Love: Food Trucks, Cultural Identity and Social Justice</a:t>
            </a:r>
            <a:r>
              <a:rPr lang="en" sz="1400" dirty="0" smtClean="0">
                <a:solidFill>
                  <a:srgbClr val="203864"/>
                </a:solidFill>
                <a:latin typeface="Helvetica Neue"/>
                <a:cs typeface="Helvetica Neue"/>
              </a:rPr>
              <a:t>.</a:t>
            </a:r>
          </a:p>
          <a:p>
            <a:pPr algn="l">
              <a:lnSpc>
                <a:spcPct val="110000"/>
              </a:lnSpc>
              <a:spcBef>
                <a:spcPts val="0"/>
              </a:spcBef>
              <a:spcAft>
                <a:spcPts val="1000"/>
              </a:spcAft>
            </a:pPr>
            <a:r>
              <a:rPr lang="en" sz="1400" dirty="0" smtClean="0">
                <a:solidFill>
                  <a:srgbClr val="203864"/>
                </a:solidFill>
                <a:latin typeface="Helvetica Neue"/>
                <a:cs typeface="Helvetica Neue"/>
              </a:rPr>
              <a:t>This story of local industry adaptation and reliance of pseudo-private spaces illustrates cultural identity building,  contributing to existing food trucks theory.</a:t>
            </a:r>
            <a:endParaRPr lang="en" sz="1400" dirty="0">
              <a:solidFill>
                <a:srgbClr val="203864"/>
              </a:solidFill>
              <a:latin typeface="Helvetica Neue"/>
              <a:cs typeface="Helvetica Neue"/>
            </a:endParaRPr>
          </a:p>
        </p:txBody>
      </p:sp>
      <p:pic>
        <p:nvPicPr>
          <p:cNvPr id="8" name="Shape 13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27053" y="955544"/>
            <a:ext cx="4360852" cy="2553899"/>
          </a:xfrm>
          <a:prstGeom prst="rect">
            <a:avLst/>
          </a:prstGeom>
          <a:noFill/>
          <a:ln>
            <a:noFill/>
          </a:ln>
        </p:spPr>
      </p:pic>
      <p:sp>
        <p:nvSpPr>
          <p:cNvPr id="9" name="Shape 133"/>
          <p:cNvSpPr txBox="1">
            <a:spLocks/>
          </p:cNvSpPr>
          <p:nvPr/>
        </p:nvSpPr>
        <p:spPr>
          <a:xfrm>
            <a:off x="5327643" y="840067"/>
            <a:ext cx="3661723" cy="2553900"/>
          </a:xfrm>
          <a:prstGeom prst="rect">
            <a:avLst/>
          </a:prstGeom>
        </p:spPr>
        <p:txBody>
          <a:bodyPr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000"/>
              </a:spcAft>
              <a:buFont typeface="Arial" panose="020B0604020202020204" pitchFamily="34" charset="0"/>
              <a:buNone/>
            </a:pPr>
            <a:r>
              <a:rPr lang="en" sz="2000" b="1" dirty="0" smtClean="0">
                <a:solidFill>
                  <a:srgbClr val="203864"/>
                </a:solidFill>
                <a:latin typeface="Helvetica Neue"/>
                <a:cs typeface="Helvetica Neue"/>
              </a:rPr>
              <a:t>The Essential Economy</a:t>
            </a:r>
          </a:p>
          <a:p>
            <a:pPr marL="0" indent="0">
              <a:lnSpc>
                <a:spcPct val="115000"/>
              </a:lnSpc>
              <a:spcBef>
                <a:spcPts val="0"/>
              </a:spcBef>
              <a:spcAft>
                <a:spcPts val="1000"/>
              </a:spcAft>
              <a:buFont typeface="Arial" panose="020B0604020202020204" pitchFamily="34" charset="0"/>
              <a:buNone/>
            </a:pPr>
            <a:r>
              <a:rPr lang="en" sz="1400" dirty="0" smtClean="0">
                <a:solidFill>
                  <a:srgbClr val="203864"/>
                </a:solidFill>
                <a:latin typeface="Helvetica Neue"/>
                <a:cs typeface="Helvetica Neue"/>
              </a:rPr>
              <a:t>The Essential Economy Council (EEC), an Atlanta based nonpartisan organization, tapped CUI Director Jennifer Clark as an economic adviser to help develop a methodology to identify “essential economy” workers and assess their impact in the state economy. </a:t>
            </a:r>
          </a:p>
          <a:p>
            <a:pPr marL="0" indent="0">
              <a:lnSpc>
                <a:spcPct val="115000"/>
              </a:lnSpc>
              <a:spcBef>
                <a:spcPts val="0"/>
              </a:spcBef>
              <a:spcAft>
                <a:spcPts val="1000"/>
              </a:spcAft>
              <a:buFont typeface="Arial" panose="020B0604020202020204" pitchFamily="34" charset="0"/>
              <a:buNone/>
            </a:pPr>
            <a:r>
              <a:rPr lang="en" sz="1400" dirty="0" smtClean="0">
                <a:solidFill>
                  <a:srgbClr val="203864"/>
                </a:solidFill>
                <a:latin typeface="Helvetica Neue"/>
                <a:cs typeface="Helvetica Neue"/>
              </a:rPr>
              <a:t>Initial 2013 findings reveal that 25 percent of total employment in Georgia lies in these occupations. </a:t>
            </a:r>
          </a:p>
          <a:p>
            <a:pPr marL="0" indent="0">
              <a:lnSpc>
                <a:spcPct val="115000"/>
              </a:lnSpc>
              <a:spcBef>
                <a:spcPts val="0"/>
              </a:spcBef>
              <a:spcAft>
                <a:spcPts val="1000"/>
              </a:spcAft>
              <a:buFont typeface="Arial" panose="020B0604020202020204" pitchFamily="34" charset="0"/>
              <a:buNone/>
            </a:pPr>
            <a:endParaRPr lang="en" sz="1500" dirty="0" smtClean="0">
              <a:solidFill>
                <a:srgbClr val="203864"/>
              </a:solidFill>
              <a:latin typeface="Helvetica Neue"/>
              <a:cs typeface="Helvetica Neue"/>
            </a:endParaRPr>
          </a:p>
          <a:p>
            <a:pPr marL="0" indent="0">
              <a:lnSpc>
                <a:spcPct val="115000"/>
              </a:lnSpc>
              <a:spcBef>
                <a:spcPts val="0"/>
              </a:spcBef>
              <a:spcAft>
                <a:spcPts val="1000"/>
              </a:spcAft>
              <a:buFont typeface="Arial" panose="020B0604020202020204" pitchFamily="34" charset="0"/>
              <a:buNone/>
            </a:pPr>
            <a:endParaRPr lang="en" sz="1500" dirty="0" smtClean="0">
              <a:solidFill>
                <a:srgbClr val="203864"/>
              </a:solidFill>
              <a:latin typeface="Helvetica Neue"/>
              <a:cs typeface="Helvetica Neue"/>
            </a:endParaRPr>
          </a:p>
          <a:p>
            <a:pPr marL="0" indent="0">
              <a:lnSpc>
                <a:spcPct val="115000"/>
              </a:lnSpc>
              <a:spcBef>
                <a:spcPts val="0"/>
              </a:spcBef>
              <a:spcAft>
                <a:spcPts val="1000"/>
              </a:spcAft>
              <a:buFont typeface="Arial" panose="020B0604020202020204" pitchFamily="34" charset="0"/>
              <a:buNone/>
            </a:pPr>
            <a:endParaRPr lang="en" sz="1500" dirty="0" smtClean="0">
              <a:solidFill>
                <a:srgbClr val="203864"/>
              </a:solidFill>
              <a:latin typeface="Helvetica Neue"/>
              <a:cs typeface="Helvetica Neue"/>
            </a:endParaRPr>
          </a:p>
          <a:p>
            <a:pPr marL="0" indent="0">
              <a:lnSpc>
                <a:spcPct val="115000"/>
              </a:lnSpc>
              <a:spcBef>
                <a:spcPts val="0"/>
              </a:spcBef>
              <a:spcAft>
                <a:spcPts val="1000"/>
              </a:spcAft>
              <a:buFont typeface="Arial" panose="020B0604020202020204" pitchFamily="34" charset="0"/>
              <a:buNone/>
            </a:pPr>
            <a:endParaRPr lang="en" sz="1500" dirty="0">
              <a:solidFill>
                <a:srgbClr val="203864"/>
              </a:solidFill>
              <a:latin typeface="Helvetica Neue"/>
              <a:cs typeface="Helvetica Neue"/>
            </a:endParaRPr>
          </a:p>
        </p:txBody>
      </p:sp>
      <p:pic>
        <p:nvPicPr>
          <p:cNvPr id="10" name="Shape 13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344137" y="4047961"/>
            <a:ext cx="1830861" cy="2033056"/>
          </a:xfrm>
          <a:prstGeom prst="rect">
            <a:avLst/>
          </a:prstGeom>
          <a:noFill/>
          <a:ln>
            <a:noFill/>
          </a:ln>
        </p:spPr>
      </p:pic>
      <p:pic>
        <p:nvPicPr>
          <p:cNvPr id="2" name="Picture 1" descr="tumblr_mnvxh6Sfx51spqf5bo1_500.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31529" y="3988809"/>
            <a:ext cx="1748118" cy="2107190"/>
          </a:xfrm>
          <a:prstGeom prst="rect">
            <a:avLst/>
          </a:prstGeom>
        </p:spPr>
      </p:pic>
    </p:spTree>
    <p:extLst>
      <p:ext uri="{BB962C8B-B14F-4D97-AF65-F5344CB8AC3E}">
        <p14:creationId xmlns:p14="http://schemas.microsoft.com/office/powerpoint/2010/main" val="326946956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Shape 140"/>
          <p:cNvSpPr txBox="1"/>
          <p:nvPr/>
        </p:nvSpPr>
        <p:spPr>
          <a:xfrm>
            <a:off x="1015650" y="984250"/>
            <a:ext cx="5921100" cy="603250"/>
          </a:xfrm>
          <a:prstGeom prst="rect">
            <a:avLst/>
          </a:prstGeom>
          <a:noFill/>
          <a:ln>
            <a:noFill/>
          </a:ln>
        </p:spPr>
        <p:txBody>
          <a:bodyPr lIns="91425" tIns="91425" rIns="91425" bIns="91425" anchor="ctr" anchorCtr="0">
            <a:noAutofit/>
          </a:bodyPr>
          <a:lstStyle/>
          <a:p>
            <a:pPr>
              <a:buClr>
                <a:srgbClr val="61626A"/>
              </a:buClr>
              <a:buFont typeface="Helvetica Neue"/>
              <a:buNone/>
            </a:pPr>
            <a:endParaRPr sz="4000" b="1" dirty="0">
              <a:solidFill>
                <a:srgbClr val="203864"/>
              </a:solidFill>
              <a:latin typeface="Helvetica Neue"/>
              <a:ea typeface="Helvetica Neue"/>
              <a:cs typeface="Helvetica Neue"/>
              <a:sym typeface="Helvetica Neue"/>
            </a:endParaRPr>
          </a:p>
          <a:p>
            <a:pPr>
              <a:buClr>
                <a:srgbClr val="61626A"/>
              </a:buClr>
              <a:buFont typeface="Helvetica Neue"/>
              <a:buNone/>
            </a:pPr>
            <a:endParaRPr sz="4000" b="1" dirty="0">
              <a:solidFill>
                <a:srgbClr val="203864"/>
              </a:solidFill>
              <a:latin typeface="Helvetica Neue"/>
              <a:ea typeface="Helvetica Neue"/>
              <a:cs typeface="Helvetica Neue"/>
              <a:sym typeface="Helvetica Neue"/>
            </a:endParaRPr>
          </a:p>
          <a:p>
            <a:pPr>
              <a:buClr>
                <a:srgbClr val="61626A"/>
              </a:buClr>
              <a:buSzPct val="25000"/>
              <a:buFont typeface="Helvetica Neue"/>
              <a:buNone/>
            </a:pPr>
            <a:r>
              <a:rPr lang="en" sz="4000" b="1" dirty="0">
                <a:solidFill>
                  <a:srgbClr val="203864"/>
                </a:solidFill>
                <a:latin typeface="Helvetica Neue"/>
                <a:ea typeface="Helvetica Neue"/>
                <a:cs typeface="Helvetica Neue"/>
                <a:sym typeface="Helvetica Neue"/>
              </a:rPr>
              <a:t>CUI Research Partners </a:t>
            </a:r>
          </a:p>
          <a:p>
            <a:pPr>
              <a:buClr>
                <a:srgbClr val="61626A"/>
              </a:buClr>
              <a:buFont typeface="Helvetica Neue"/>
              <a:buNone/>
            </a:pPr>
            <a:endParaRPr sz="4000" b="1" dirty="0">
              <a:solidFill>
                <a:srgbClr val="203864"/>
              </a:solidFill>
              <a:latin typeface="Helvetica Neue"/>
              <a:ea typeface="Helvetica Neue"/>
              <a:cs typeface="Helvetica Neue"/>
              <a:sym typeface="Helvetica Neue"/>
            </a:endParaRPr>
          </a:p>
          <a:p>
            <a:pPr>
              <a:lnSpc>
                <a:spcPct val="115000"/>
              </a:lnSpc>
            </a:pPr>
            <a:endParaRPr sz="1000" dirty="0">
              <a:solidFill>
                <a:srgbClr val="203864"/>
              </a:solidFill>
              <a:latin typeface="Calibri"/>
            </a:endParaRPr>
          </a:p>
          <a:p>
            <a:pPr>
              <a:lnSpc>
                <a:spcPct val="115000"/>
              </a:lnSpc>
            </a:pPr>
            <a:endParaRPr sz="1000" dirty="0">
              <a:solidFill>
                <a:srgbClr val="203864"/>
              </a:solidFill>
              <a:latin typeface="Calibri"/>
            </a:endParaRPr>
          </a:p>
          <a:p>
            <a:pPr>
              <a:lnSpc>
                <a:spcPct val="115000"/>
              </a:lnSpc>
            </a:pPr>
            <a:endParaRPr sz="1000" dirty="0">
              <a:solidFill>
                <a:srgbClr val="203864"/>
              </a:solidFill>
              <a:latin typeface="Calibri"/>
            </a:endParaRPr>
          </a:p>
          <a:p>
            <a:pPr>
              <a:lnSpc>
                <a:spcPct val="115000"/>
              </a:lnSpc>
            </a:pPr>
            <a:endParaRPr sz="1000" dirty="0">
              <a:solidFill>
                <a:srgbClr val="203864"/>
              </a:solidFill>
              <a:latin typeface="Calibri"/>
            </a:endParaRPr>
          </a:p>
          <a:p>
            <a:pPr>
              <a:lnSpc>
                <a:spcPct val="115000"/>
              </a:lnSpc>
            </a:pPr>
            <a:endParaRPr sz="1000" dirty="0">
              <a:solidFill>
                <a:srgbClr val="203864"/>
              </a:solidFill>
              <a:latin typeface="Calibri"/>
            </a:endParaRPr>
          </a:p>
          <a:p>
            <a:pPr>
              <a:lnSpc>
                <a:spcPct val="115000"/>
              </a:lnSpc>
              <a:buClr>
                <a:prstClr val="black"/>
              </a:buClr>
              <a:buFont typeface="Arial"/>
              <a:buNone/>
            </a:pPr>
            <a:endParaRPr sz="1000" dirty="0">
              <a:solidFill>
                <a:srgbClr val="203864"/>
              </a:solidFill>
              <a:latin typeface="Calibri"/>
            </a:endParaRPr>
          </a:p>
        </p:txBody>
      </p:sp>
      <p:sp>
        <p:nvSpPr>
          <p:cNvPr id="12" name="Shape 141"/>
          <p:cNvSpPr txBox="1"/>
          <p:nvPr/>
        </p:nvSpPr>
        <p:spPr>
          <a:xfrm>
            <a:off x="4873626" y="1508901"/>
            <a:ext cx="4259854" cy="4286073"/>
          </a:xfrm>
          <a:prstGeom prst="rect">
            <a:avLst/>
          </a:prstGeom>
          <a:noFill/>
          <a:ln>
            <a:noFill/>
          </a:ln>
        </p:spPr>
        <p:txBody>
          <a:bodyPr lIns="91425" tIns="91425" rIns="91425" bIns="91425" anchor="ctr" anchorCtr="0">
            <a:noAutofit/>
          </a:bodyPr>
          <a:lstStyle/>
          <a:p>
            <a:pPr>
              <a:lnSpc>
                <a:spcPct val="115000"/>
              </a:lnSpc>
              <a:buClr>
                <a:prstClr val="black"/>
              </a:buClr>
              <a:buFont typeface="Arial"/>
              <a:buNone/>
            </a:pPr>
            <a:endParaRPr sz="1500" dirty="0">
              <a:solidFill>
                <a:srgbClr val="203864"/>
              </a:solidFill>
              <a:latin typeface="Helvetica Neue"/>
              <a:cs typeface="Helvetica Neue"/>
            </a:endParaRPr>
          </a:p>
          <a:p>
            <a:pPr>
              <a:lnSpc>
                <a:spcPct val="115000"/>
              </a:lnSpc>
              <a:buClr>
                <a:prstClr val="black"/>
              </a:buClr>
              <a:buSzPct val="61111"/>
              <a:buFont typeface="Arial"/>
              <a:buNone/>
            </a:pPr>
            <a:r>
              <a:rPr lang="en" sz="1500" b="1" u="sng" dirty="0">
                <a:solidFill>
                  <a:srgbClr val="203864"/>
                </a:solidFill>
                <a:latin typeface="Helvetica Neue"/>
                <a:cs typeface="Helvetica Neue"/>
              </a:rPr>
              <a:t>External Partners</a:t>
            </a:r>
          </a:p>
          <a:p>
            <a:pPr>
              <a:lnSpc>
                <a:spcPct val="115000"/>
              </a:lnSpc>
              <a:buClr>
                <a:prstClr val="black"/>
              </a:buClr>
              <a:buSzPct val="78571"/>
            </a:pPr>
            <a:r>
              <a:rPr lang="en" sz="1500" dirty="0">
                <a:solidFill>
                  <a:srgbClr val="203864"/>
                </a:solidFill>
                <a:latin typeface="Helvetica Neue"/>
                <a:cs typeface="Helvetica Neue"/>
              </a:rPr>
              <a:t>National Science Foundation (NSF)</a:t>
            </a:r>
          </a:p>
          <a:p>
            <a:pPr>
              <a:lnSpc>
                <a:spcPct val="115000"/>
              </a:lnSpc>
            </a:pPr>
            <a:r>
              <a:rPr lang="en" sz="1500" dirty="0">
                <a:solidFill>
                  <a:srgbClr val="203864"/>
                </a:solidFill>
                <a:latin typeface="Helvetica Neue"/>
                <a:cs typeface="Helvetica Neue"/>
              </a:rPr>
              <a:t>Regional Studies Association (UK)</a:t>
            </a:r>
          </a:p>
          <a:p>
            <a:pPr>
              <a:lnSpc>
                <a:spcPct val="115000"/>
              </a:lnSpc>
            </a:pPr>
            <a:r>
              <a:rPr lang="en" sz="1500" dirty="0" smtClean="0">
                <a:solidFill>
                  <a:srgbClr val="203864"/>
                </a:solidFill>
                <a:latin typeface="Helvetica Neue"/>
                <a:cs typeface="Helvetica Neue"/>
              </a:rPr>
              <a:t>Essential </a:t>
            </a:r>
            <a:r>
              <a:rPr lang="en" sz="1500" dirty="0">
                <a:solidFill>
                  <a:srgbClr val="203864"/>
                </a:solidFill>
                <a:latin typeface="Helvetica Neue"/>
                <a:cs typeface="Helvetica Neue"/>
              </a:rPr>
              <a:t>Economy Council</a:t>
            </a:r>
          </a:p>
          <a:p>
            <a:pPr>
              <a:lnSpc>
                <a:spcPct val="115000"/>
              </a:lnSpc>
            </a:pPr>
            <a:r>
              <a:rPr lang="en-US" sz="1500" dirty="0" smtClean="0">
                <a:solidFill>
                  <a:srgbClr val="203864"/>
                </a:solidFill>
                <a:latin typeface="Helvetica Neue"/>
                <a:cs typeface="Helvetica Neue"/>
              </a:rPr>
              <a:t>Office of </a:t>
            </a:r>
            <a:r>
              <a:rPr lang="en" sz="1500" dirty="0" smtClean="0">
                <a:solidFill>
                  <a:srgbClr val="203864"/>
                </a:solidFill>
                <a:latin typeface="Helvetica Neue"/>
                <a:cs typeface="Helvetica Neue"/>
              </a:rPr>
              <a:t>Innovation </a:t>
            </a:r>
            <a:r>
              <a:rPr lang="en" sz="1500" dirty="0">
                <a:solidFill>
                  <a:srgbClr val="203864"/>
                </a:solidFill>
                <a:latin typeface="Helvetica Neue"/>
                <a:cs typeface="Helvetica Neue"/>
              </a:rPr>
              <a:t>Delivery </a:t>
            </a:r>
            <a:r>
              <a:rPr lang="en-US" sz="1500" dirty="0" smtClean="0">
                <a:solidFill>
                  <a:srgbClr val="203864"/>
                </a:solidFill>
                <a:latin typeface="Helvetica Neue"/>
                <a:cs typeface="Helvetica Neue"/>
              </a:rPr>
              <a:t>and </a:t>
            </a:r>
          </a:p>
          <a:p>
            <a:pPr>
              <a:lnSpc>
                <a:spcPct val="115000"/>
              </a:lnSpc>
            </a:pPr>
            <a:r>
              <a:rPr lang="en-US" sz="1500" dirty="0">
                <a:solidFill>
                  <a:srgbClr val="203864"/>
                </a:solidFill>
                <a:latin typeface="Helvetica Neue"/>
                <a:cs typeface="Helvetica Neue"/>
              </a:rPr>
              <a:t> </a:t>
            </a:r>
            <a:r>
              <a:rPr lang="en-US" sz="1500" dirty="0" smtClean="0">
                <a:solidFill>
                  <a:srgbClr val="203864"/>
                </a:solidFill>
                <a:latin typeface="Helvetica Neue"/>
                <a:cs typeface="Helvetica Neue"/>
              </a:rPr>
              <a:t>   Performance</a:t>
            </a:r>
            <a:r>
              <a:rPr lang="en" sz="1500" dirty="0" smtClean="0">
                <a:solidFill>
                  <a:srgbClr val="203864"/>
                </a:solidFill>
                <a:latin typeface="Helvetica Neue"/>
                <a:cs typeface="Helvetica Neue"/>
              </a:rPr>
              <a:t>, </a:t>
            </a:r>
            <a:r>
              <a:rPr lang="en" sz="1500" dirty="0">
                <a:solidFill>
                  <a:srgbClr val="203864"/>
                </a:solidFill>
                <a:latin typeface="Helvetica Neue"/>
                <a:cs typeface="Helvetica Neue"/>
              </a:rPr>
              <a:t>City of </a:t>
            </a:r>
            <a:r>
              <a:rPr lang="en" sz="1500" dirty="0" smtClean="0">
                <a:solidFill>
                  <a:srgbClr val="203864"/>
                </a:solidFill>
                <a:latin typeface="Helvetica Neue"/>
                <a:cs typeface="Helvetica Neue"/>
              </a:rPr>
              <a:t>Atlanta</a:t>
            </a:r>
            <a:endParaRPr lang="en" sz="1500" dirty="0">
              <a:solidFill>
                <a:srgbClr val="203864"/>
              </a:solidFill>
              <a:latin typeface="Helvetica Neue"/>
              <a:cs typeface="Helvetica Neue"/>
            </a:endParaRPr>
          </a:p>
          <a:p>
            <a:pPr>
              <a:lnSpc>
                <a:spcPct val="115000"/>
              </a:lnSpc>
              <a:buClr>
                <a:prstClr val="black"/>
              </a:buClr>
              <a:buSzPct val="78571"/>
            </a:pPr>
            <a:r>
              <a:rPr lang="en" sz="1500" dirty="0" smtClean="0">
                <a:solidFill>
                  <a:srgbClr val="203864"/>
                </a:solidFill>
                <a:latin typeface="Helvetica Neue"/>
                <a:cs typeface="Helvetica Neue"/>
              </a:rPr>
              <a:t>Office </a:t>
            </a:r>
            <a:r>
              <a:rPr lang="en" sz="1500" dirty="0">
                <a:solidFill>
                  <a:srgbClr val="203864"/>
                </a:solidFill>
                <a:latin typeface="Helvetica Neue"/>
                <a:cs typeface="Helvetica Neue"/>
              </a:rPr>
              <a:t>of Sustainability, City of Atlanta</a:t>
            </a:r>
          </a:p>
          <a:p>
            <a:pPr>
              <a:lnSpc>
                <a:spcPct val="115000"/>
              </a:lnSpc>
              <a:buClr>
                <a:prstClr val="black"/>
              </a:buClr>
              <a:buSzPct val="78571"/>
              <a:buFont typeface="Arial"/>
              <a:buNone/>
            </a:pPr>
            <a:r>
              <a:rPr lang="en" sz="1500" dirty="0" smtClean="0">
                <a:solidFill>
                  <a:srgbClr val="203864"/>
                </a:solidFill>
                <a:latin typeface="Helvetica Neue"/>
                <a:cs typeface="Helvetica Neue"/>
              </a:rPr>
              <a:t>City </a:t>
            </a:r>
            <a:r>
              <a:rPr lang="en" sz="1500" dirty="0">
                <a:solidFill>
                  <a:srgbClr val="203864"/>
                </a:solidFill>
                <a:latin typeface="Helvetica Neue"/>
                <a:cs typeface="Helvetica Neue"/>
              </a:rPr>
              <a:t>Energy Project</a:t>
            </a:r>
          </a:p>
          <a:p>
            <a:pPr>
              <a:lnSpc>
                <a:spcPct val="115000"/>
              </a:lnSpc>
            </a:pPr>
            <a:r>
              <a:rPr lang="en" sz="1500" dirty="0" smtClean="0">
                <a:solidFill>
                  <a:srgbClr val="203864"/>
                </a:solidFill>
                <a:latin typeface="Helvetica Neue"/>
                <a:cs typeface="Helvetica Neue"/>
              </a:rPr>
              <a:t>Portland </a:t>
            </a:r>
            <a:r>
              <a:rPr lang="en" sz="1500" dirty="0">
                <a:solidFill>
                  <a:srgbClr val="203864"/>
                </a:solidFill>
                <a:latin typeface="Helvetica Neue"/>
                <a:cs typeface="Helvetica Neue"/>
              </a:rPr>
              <a:t>State University, Department of </a:t>
            </a:r>
            <a:endParaRPr lang="en-US" sz="1500" dirty="0" smtClean="0">
              <a:solidFill>
                <a:srgbClr val="203864"/>
              </a:solidFill>
              <a:latin typeface="Helvetica Neue"/>
              <a:cs typeface="Helvetica Neue"/>
            </a:endParaRPr>
          </a:p>
          <a:p>
            <a:pPr>
              <a:lnSpc>
                <a:spcPct val="115000"/>
              </a:lnSpc>
            </a:pPr>
            <a:r>
              <a:rPr lang="en-US" sz="1500" dirty="0">
                <a:solidFill>
                  <a:srgbClr val="203864"/>
                </a:solidFill>
                <a:latin typeface="Helvetica Neue"/>
                <a:cs typeface="Helvetica Neue"/>
              </a:rPr>
              <a:t> </a:t>
            </a:r>
            <a:r>
              <a:rPr lang="en-US" sz="1500" dirty="0" smtClean="0">
                <a:solidFill>
                  <a:srgbClr val="203864"/>
                </a:solidFill>
                <a:latin typeface="Helvetica Neue"/>
                <a:cs typeface="Helvetica Neue"/>
              </a:rPr>
              <a:t>   Urban and Public Affairs</a:t>
            </a:r>
            <a:endParaRPr lang="en" sz="1500" dirty="0">
              <a:solidFill>
                <a:srgbClr val="203864"/>
              </a:solidFill>
              <a:latin typeface="Helvetica Neue"/>
              <a:cs typeface="Helvetica Neue"/>
            </a:endParaRPr>
          </a:p>
          <a:p>
            <a:pPr>
              <a:lnSpc>
                <a:spcPct val="115000"/>
              </a:lnSpc>
            </a:pPr>
            <a:r>
              <a:rPr lang="en" sz="1500" dirty="0" smtClean="0">
                <a:solidFill>
                  <a:srgbClr val="203864"/>
                </a:solidFill>
                <a:latin typeface="Helvetica Neue"/>
                <a:cs typeface="Helvetica Neue"/>
              </a:rPr>
              <a:t>University </a:t>
            </a:r>
            <a:r>
              <a:rPr lang="en" sz="1500" dirty="0">
                <a:solidFill>
                  <a:srgbClr val="203864"/>
                </a:solidFill>
                <a:latin typeface="Helvetica Neue"/>
                <a:cs typeface="Helvetica Neue"/>
              </a:rPr>
              <a:t>of Illinois at Urbana-Champaign, </a:t>
            </a:r>
          </a:p>
          <a:p>
            <a:pPr>
              <a:lnSpc>
                <a:spcPct val="115000"/>
              </a:lnSpc>
            </a:pPr>
            <a:r>
              <a:rPr lang="en" sz="1500" dirty="0">
                <a:solidFill>
                  <a:srgbClr val="203864"/>
                </a:solidFill>
                <a:latin typeface="Helvetica Neue"/>
                <a:cs typeface="Helvetica Neue"/>
              </a:rPr>
              <a:t>    Department of </a:t>
            </a:r>
            <a:r>
              <a:rPr lang="en-US" sz="1500" dirty="0" smtClean="0">
                <a:solidFill>
                  <a:srgbClr val="203864"/>
                </a:solidFill>
                <a:latin typeface="Helvetica Neue"/>
                <a:cs typeface="Helvetica Neue"/>
              </a:rPr>
              <a:t>Urban </a:t>
            </a:r>
            <a:r>
              <a:rPr lang="en" sz="1500" dirty="0" smtClean="0">
                <a:solidFill>
                  <a:srgbClr val="203864"/>
                </a:solidFill>
                <a:latin typeface="Helvetica Neue"/>
                <a:cs typeface="Helvetica Neue"/>
              </a:rPr>
              <a:t>and Regional</a:t>
            </a:r>
            <a:r>
              <a:rPr lang="en-US" sz="1500" dirty="0" smtClean="0">
                <a:solidFill>
                  <a:srgbClr val="203864"/>
                </a:solidFill>
                <a:latin typeface="Helvetica Neue"/>
                <a:cs typeface="Helvetica Neue"/>
              </a:rPr>
              <a:t> </a:t>
            </a:r>
            <a:r>
              <a:rPr lang="en" sz="1500" dirty="0" smtClean="0">
                <a:solidFill>
                  <a:srgbClr val="203864"/>
                </a:solidFill>
                <a:latin typeface="Helvetica Neue"/>
                <a:cs typeface="Helvetica Neue"/>
              </a:rPr>
              <a:t>Planning</a:t>
            </a:r>
            <a:endParaRPr lang="en" sz="1500" dirty="0">
              <a:solidFill>
                <a:srgbClr val="203864"/>
              </a:solidFill>
              <a:latin typeface="Helvetica Neue"/>
              <a:cs typeface="Helvetica Neue"/>
            </a:endParaRPr>
          </a:p>
          <a:p>
            <a:pPr>
              <a:lnSpc>
                <a:spcPct val="115000"/>
              </a:lnSpc>
            </a:pPr>
            <a:r>
              <a:rPr lang="en" sz="1500" dirty="0">
                <a:solidFill>
                  <a:srgbClr val="203864"/>
                </a:solidFill>
                <a:latin typeface="Helvetica Neue"/>
                <a:cs typeface="Helvetica Neue"/>
              </a:rPr>
              <a:t>University of North Carolina, Department of </a:t>
            </a:r>
            <a:endParaRPr lang="en-US" sz="1500" dirty="0" smtClean="0">
              <a:solidFill>
                <a:srgbClr val="203864"/>
              </a:solidFill>
              <a:latin typeface="Helvetica Neue"/>
              <a:cs typeface="Helvetica Neue"/>
            </a:endParaRPr>
          </a:p>
          <a:p>
            <a:pPr>
              <a:lnSpc>
                <a:spcPct val="115000"/>
              </a:lnSpc>
            </a:pPr>
            <a:r>
              <a:rPr lang="en-US" sz="1500" dirty="0">
                <a:solidFill>
                  <a:srgbClr val="203864"/>
                </a:solidFill>
                <a:latin typeface="Helvetica Neue"/>
                <a:cs typeface="Helvetica Neue"/>
              </a:rPr>
              <a:t> </a:t>
            </a:r>
            <a:r>
              <a:rPr lang="en-US" sz="1500" dirty="0" smtClean="0">
                <a:solidFill>
                  <a:srgbClr val="203864"/>
                </a:solidFill>
                <a:latin typeface="Helvetica Neue"/>
                <a:cs typeface="Helvetica Neue"/>
              </a:rPr>
              <a:t>   </a:t>
            </a:r>
            <a:r>
              <a:rPr lang="en" sz="1500" dirty="0" smtClean="0">
                <a:solidFill>
                  <a:srgbClr val="203864"/>
                </a:solidFill>
                <a:latin typeface="Helvetica Neue"/>
                <a:cs typeface="Helvetica Neue"/>
              </a:rPr>
              <a:t>City and </a:t>
            </a:r>
            <a:r>
              <a:rPr lang="en" sz="1500" dirty="0">
                <a:solidFill>
                  <a:srgbClr val="203864"/>
                </a:solidFill>
                <a:latin typeface="Helvetica Neue"/>
                <a:cs typeface="Helvetica Neue"/>
              </a:rPr>
              <a:t>Regional Planning </a:t>
            </a:r>
          </a:p>
          <a:p>
            <a:pPr>
              <a:lnSpc>
                <a:spcPct val="115000"/>
              </a:lnSpc>
              <a:buClr>
                <a:prstClr val="black"/>
              </a:buClr>
              <a:buSzPct val="78571"/>
              <a:buFont typeface="Arial"/>
              <a:buNone/>
            </a:pPr>
            <a:r>
              <a:rPr lang="en" sz="1500" dirty="0">
                <a:solidFill>
                  <a:srgbClr val="203864"/>
                </a:solidFill>
                <a:latin typeface="Helvetica Neue"/>
                <a:cs typeface="Helvetica Neue"/>
              </a:rPr>
              <a:t>University of Virginia, The Miller </a:t>
            </a:r>
            <a:r>
              <a:rPr lang="en" sz="1500" dirty="0" smtClean="0">
                <a:solidFill>
                  <a:srgbClr val="203864"/>
                </a:solidFill>
                <a:latin typeface="Helvetica Neue"/>
                <a:cs typeface="Helvetica Neue"/>
              </a:rPr>
              <a:t>Center</a:t>
            </a:r>
            <a:r>
              <a:rPr lang="en-US" sz="1500" dirty="0" smtClean="0">
                <a:solidFill>
                  <a:srgbClr val="203864"/>
                </a:solidFill>
                <a:latin typeface="Helvetica Neue"/>
                <a:cs typeface="Helvetica Neue"/>
              </a:rPr>
              <a:t> of </a:t>
            </a:r>
          </a:p>
          <a:p>
            <a:pPr>
              <a:lnSpc>
                <a:spcPct val="115000"/>
              </a:lnSpc>
              <a:buClr>
                <a:prstClr val="black"/>
              </a:buClr>
              <a:buSzPct val="78571"/>
              <a:buFont typeface="Arial"/>
              <a:buNone/>
            </a:pPr>
            <a:r>
              <a:rPr lang="en-US" sz="1500" dirty="0">
                <a:solidFill>
                  <a:srgbClr val="203864"/>
                </a:solidFill>
                <a:latin typeface="Helvetica Neue"/>
                <a:cs typeface="Helvetica Neue"/>
              </a:rPr>
              <a:t> </a:t>
            </a:r>
            <a:r>
              <a:rPr lang="en-US" sz="1500" dirty="0" smtClean="0">
                <a:solidFill>
                  <a:srgbClr val="203864"/>
                </a:solidFill>
                <a:latin typeface="Helvetica Neue"/>
                <a:cs typeface="Helvetica Neue"/>
              </a:rPr>
              <a:t>   Public Affairs</a:t>
            </a:r>
            <a:endParaRPr lang="en" sz="1500" dirty="0">
              <a:solidFill>
                <a:srgbClr val="203864"/>
              </a:solidFill>
              <a:latin typeface="Helvetica Neue"/>
              <a:cs typeface="Helvetica Neue"/>
            </a:endParaRPr>
          </a:p>
        </p:txBody>
      </p:sp>
      <p:sp>
        <p:nvSpPr>
          <p:cNvPr id="13" name="Shape 143"/>
          <p:cNvSpPr txBox="1"/>
          <p:nvPr/>
        </p:nvSpPr>
        <p:spPr>
          <a:xfrm>
            <a:off x="904875" y="1748513"/>
            <a:ext cx="4016375" cy="4387807"/>
          </a:xfrm>
          <a:prstGeom prst="rect">
            <a:avLst/>
          </a:prstGeom>
          <a:noFill/>
          <a:ln>
            <a:noFill/>
          </a:ln>
        </p:spPr>
        <p:txBody>
          <a:bodyPr lIns="91425" tIns="91425" rIns="91425" bIns="91425" anchor="ctr" anchorCtr="0">
            <a:noAutofit/>
          </a:bodyPr>
          <a:lstStyle/>
          <a:p>
            <a:pPr>
              <a:lnSpc>
                <a:spcPct val="115000"/>
              </a:lnSpc>
            </a:pPr>
            <a:endParaRPr sz="1500" dirty="0">
              <a:solidFill>
                <a:srgbClr val="203864"/>
              </a:solidFill>
              <a:latin typeface="Helvetica Neue"/>
              <a:cs typeface="Helvetica Neue"/>
            </a:endParaRPr>
          </a:p>
          <a:p>
            <a:pPr>
              <a:lnSpc>
                <a:spcPct val="115000"/>
              </a:lnSpc>
            </a:pPr>
            <a:endParaRPr sz="1500" dirty="0">
              <a:solidFill>
                <a:srgbClr val="203864"/>
              </a:solidFill>
              <a:latin typeface="Helvetica Neue"/>
              <a:cs typeface="Helvetica Neue"/>
            </a:endParaRPr>
          </a:p>
          <a:p>
            <a:pPr>
              <a:lnSpc>
                <a:spcPct val="115000"/>
              </a:lnSpc>
            </a:pPr>
            <a:r>
              <a:rPr lang="en" sz="1500" b="1" u="sng" dirty="0">
                <a:solidFill>
                  <a:srgbClr val="203864"/>
                </a:solidFill>
                <a:latin typeface="Helvetica Neue"/>
                <a:cs typeface="Helvetica Neue"/>
              </a:rPr>
              <a:t>Georgia Tech Partners</a:t>
            </a:r>
          </a:p>
          <a:p>
            <a:pPr>
              <a:lnSpc>
                <a:spcPct val="115000"/>
              </a:lnSpc>
            </a:pPr>
            <a:r>
              <a:rPr lang="en" sz="1500" dirty="0">
                <a:solidFill>
                  <a:srgbClr val="203864"/>
                </a:solidFill>
                <a:latin typeface="Helvetica Neue"/>
                <a:cs typeface="Helvetica Neue"/>
              </a:rPr>
              <a:t>Institute for People and Technology </a:t>
            </a:r>
            <a:r>
              <a:rPr lang="en" sz="1500" dirty="0" smtClean="0">
                <a:solidFill>
                  <a:srgbClr val="203864"/>
                </a:solidFill>
                <a:latin typeface="Helvetica Neue"/>
                <a:cs typeface="Helvetica Neue"/>
              </a:rPr>
              <a:t>(</a:t>
            </a:r>
            <a:r>
              <a:rPr lang="en" sz="1500" dirty="0">
                <a:solidFill>
                  <a:srgbClr val="203864"/>
                </a:solidFill>
                <a:latin typeface="Helvetica Neue"/>
                <a:cs typeface="Helvetica Neue"/>
              </a:rPr>
              <a:t>IPaT)</a:t>
            </a:r>
          </a:p>
          <a:p>
            <a:pPr>
              <a:lnSpc>
                <a:spcPct val="115000"/>
              </a:lnSpc>
            </a:pPr>
            <a:r>
              <a:rPr lang="en" sz="1500" dirty="0">
                <a:solidFill>
                  <a:srgbClr val="203864"/>
                </a:solidFill>
                <a:latin typeface="Helvetica Neue"/>
                <a:cs typeface="Helvetica Neue"/>
              </a:rPr>
              <a:t>School of Public </a:t>
            </a:r>
            <a:r>
              <a:rPr lang="en" sz="1500" dirty="0" smtClean="0">
                <a:solidFill>
                  <a:srgbClr val="203864"/>
                </a:solidFill>
                <a:latin typeface="Helvetica Neue"/>
                <a:cs typeface="Helvetica Neue"/>
              </a:rPr>
              <a:t>Policy</a:t>
            </a:r>
            <a:endParaRPr lang="en-US" sz="1500" dirty="0" smtClean="0">
              <a:solidFill>
                <a:srgbClr val="203864"/>
              </a:solidFill>
              <a:latin typeface="Helvetica Neue"/>
              <a:cs typeface="Helvetica Neue"/>
            </a:endParaRPr>
          </a:p>
          <a:p>
            <a:pPr>
              <a:lnSpc>
                <a:spcPct val="115000"/>
              </a:lnSpc>
            </a:pPr>
            <a:r>
              <a:rPr lang="en" sz="1500" dirty="0">
                <a:solidFill>
                  <a:srgbClr val="203864"/>
                </a:solidFill>
                <a:latin typeface="Helvetica Neue"/>
                <a:cs typeface="Helvetica Neue"/>
              </a:rPr>
              <a:t>Ivan Allen College </a:t>
            </a:r>
            <a:r>
              <a:rPr lang="en-US" sz="1500" dirty="0" smtClean="0">
                <a:solidFill>
                  <a:srgbClr val="203864"/>
                </a:solidFill>
                <a:latin typeface="Helvetica Neue"/>
                <a:cs typeface="Helvetica Neue"/>
              </a:rPr>
              <a:t>of Liberal Arts </a:t>
            </a:r>
            <a:r>
              <a:rPr lang="en" sz="1500" dirty="0" smtClean="0">
                <a:solidFill>
                  <a:srgbClr val="203864"/>
                </a:solidFill>
                <a:latin typeface="Helvetica Neue"/>
                <a:cs typeface="Helvetica Neue"/>
              </a:rPr>
              <a:t>(IAC</a:t>
            </a:r>
            <a:r>
              <a:rPr lang="en" sz="1500" dirty="0">
                <a:solidFill>
                  <a:srgbClr val="203864"/>
                </a:solidFill>
                <a:latin typeface="Helvetica Neue"/>
                <a:cs typeface="Helvetica Neue"/>
              </a:rPr>
              <a:t>) </a:t>
            </a:r>
          </a:p>
          <a:p>
            <a:pPr>
              <a:lnSpc>
                <a:spcPct val="115000"/>
              </a:lnSpc>
            </a:pPr>
            <a:r>
              <a:rPr lang="en" sz="1500" dirty="0" smtClean="0">
                <a:solidFill>
                  <a:srgbClr val="203864"/>
                </a:solidFill>
                <a:latin typeface="Helvetica Neue"/>
                <a:cs typeface="Helvetica Neue"/>
              </a:rPr>
              <a:t>Brook </a:t>
            </a:r>
            <a:r>
              <a:rPr lang="en" sz="1500" dirty="0">
                <a:solidFill>
                  <a:srgbClr val="203864"/>
                </a:solidFill>
                <a:latin typeface="Helvetica Neue"/>
                <a:cs typeface="Helvetica Neue"/>
              </a:rPr>
              <a:t>Byers Institute for Sustainable </a:t>
            </a:r>
            <a:endParaRPr lang="en-US" sz="1500" dirty="0" smtClean="0">
              <a:solidFill>
                <a:srgbClr val="203864"/>
              </a:solidFill>
              <a:latin typeface="Helvetica Neue"/>
              <a:cs typeface="Helvetica Neue"/>
            </a:endParaRPr>
          </a:p>
          <a:p>
            <a:pPr>
              <a:lnSpc>
                <a:spcPct val="115000"/>
              </a:lnSpc>
            </a:pPr>
            <a:r>
              <a:rPr lang="en-US" sz="1500" dirty="0">
                <a:solidFill>
                  <a:srgbClr val="203864"/>
                </a:solidFill>
                <a:latin typeface="Helvetica Neue"/>
                <a:cs typeface="Helvetica Neue"/>
              </a:rPr>
              <a:t> </a:t>
            </a:r>
            <a:r>
              <a:rPr lang="en-US" sz="1500" dirty="0" smtClean="0">
                <a:solidFill>
                  <a:srgbClr val="203864"/>
                </a:solidFill>
                <a:latin typeface="Helvetica Neue"/>
                <a:cs typeface="Helvetica Neue"/>
              </a:rPr>
              <a:t>   </a:t>
            </a:r>
            <a:r>
              <a:rPr lang="en" sz="1500" dirty="0" smtClean="0">
                <a:solidFill>
                  <a:srgbClr val="203864"/>
                </a:solidFill>
                <a:latin typeface="Helvetica Neue"/>
                <a:cs typeface="Helvetica Neue"/>
              </a:rPr>
              <a:t>Systems</a:t>
            </a:r>
            <a:endParaRPr lang="en" sz="1500" dirty="0">
              <a:solidFill>
                <a:srgbClr val="203864"/>
              </a:solidFill>
              <a:latin typeface="Helvetica Neue"/>
              <a:cs typeface="Helvetica Neue"/>
            </a:endParaRPr>
          </a:p>
          <a:p>
            <a:pPr>
              <a:lnSpc>
                <a:spcPct val="115000"/>
              </a:lnSpc>
              <a:buClr>
                <a:prstClr val="black"/>
              </a:buClr>
              <a:buSzPct val="78571"/>
              <a:buFont typeface="Arial"/>
              <a:buNone/>
            </a:pPr>
            <a:r>
              <a:rPr lang="en" sz="1500" dirty="0" smtClean="0">
                <a:solidFill>
                  <a:srgbClr val="203864"/>
                </a:solidFill>
                <a:latin typeface="Helvetica Neue"/>
                <a:cs typeface="Helvetica Neue"/>
              </a:rPr>
              <a:t>Executive </a:t>
            </a:r>
            <a:r>
              <a:rPr lang="en" sz="1500" dirty="0">
                <a:solidFill>
                  <a:srgbClr val="203864"/>
                </a:solidFill>
                <a:latin typeface="Helvetica Neue"/>
                <a:cs typeface="Helvetica Neue"/>
              </a:rPr>
              <a:t>Vice President </a:t>
            </a:r>
            <a:r>
              <a:rPr lang="en" sz="1500" dirty="0" smtClean="0">
                <a:solidFill>
                  <a:srgbClr val="203864"/>
                </a:solidFill>
                <a:latin typeface="Helvetica Neue"/>
                <a:cs typeface="Helvetica Neue"/>
              </a:rPr>
              <a:t>for</a:t>
            </a:r>
            <a:r>
              <a:rPr lang="en-US" sz="1500" dirty="0" smtClean="0">
                <a:solidFill>
                  <a:srgbClr val="203864"/>
                </a:solidFill>
                <a:latin typeface="Helvetica Neue"/>
                <a:cs typeface="Helvetica Neue"/>
              </a:rPr>
              <a:t> </a:t>
            </a:r>
            <a:r>
              <a:rPr lang="en" sz="1500" dirty="0" smtClean="0">
                <a:solidFill>
                  <a:srgbClr val="203864"/>
                </a:solidFill>
                <a:latin typeface="Helvetica Neue"/>
                <a:cs typeface="Helvetica Neue"/>
              </a:rPr>
              <a:t>Research</a:t>
            </a:r>
            <a:r>
              <a:rPr lang="en-US" sz="1500" dirty="0">
                <a:solidFill>
                  <a:srgbClr val="203864"/>
                </a:solidFill>
                <a:latin typeface="Helvetica Neue"/>
                <a:cs typeface="Helvetica Neue"/>
              </a:rPr>
              <a:t> </a:t>
            </a:r>
            <a:r>
              <a:rPr lang="en-US" sz="1500" dirty="0" smtClean="0">
                <a:solidFill>
                  <a:srgbClr val="203864"/>
                </a:solidFill>
                <a:latin typeface="Helvetica Neue"/>
                <a:cs typeface="Helvetica Neue"/>
              </a:rPr>
              <a:t>  </a:t>
            </a:r>
          </a:p>
          <a:p>
            <a:pPr>
              <a:lnSpc>
                <a:spcPct val="115000"/>
              </a:lnSpc>
              <a:buClr>
                <a:prstClr val="black"/>
              </a:buClr>
              <a:buSzPct val="78571"/>
              <a:buFont typeface="Arial"/>
              <a:buNone/>
            </a:pPr>
            <a:r>
              <a:rPr lang="en-US" sz="1500" dirty="0">
                <a:solidFill>
                  <a:srgbClr val="203864"/>
                </a:solidFill>
                <a:latin typeface="Helvetica Neue"/>
                <a:cs typeface="Helvetica Neue"/>
              </a:rPr>
              <a:t> </a:t>
            </a:r>
            <a:r>
              <a:rPr lang="en-US" sz="1500" dirty="0" smtClean="0">
                <a:solidFill>
                  <a:srgbClr val="203864"/>
                </a:solidFill>
                <a:latin typeface="Helvetica Neue"/>
                <a:cs typeface="Helvetica Neue"/>
              </a:rPr>
              <a:t>   (EVPR)</a:t>
            </a:r>
            <a:r>
              <a:rPr lang="en" sz="1500" dirty="0" smtClean="0">
                <a:solidFill>
                  <a:srgbClr val="203864"/>
                </a:solidFill>
                <a:latin typeface="Helvetica Neue"/>
                <a:cs typeface="Helvetica Neue"/>
              </a:rPr>
              <a:t> </a:t>
            </a:r>
            <a:endParaRPr lang="en-US" sz="1500" dirty="0" smtClean="0">
              <a:solidFill>
                <a:srgbClr val="203864"/>
              </a:solidFill>
              <a:latin typeface="Helvetica Neue"/>
              <a:cs typeface="Helvetica Neue"/>
            </a:endParaRPr>
          </a:p>
          <a:p>
            <a:pPr>
              <a:lnSpc>
                <a:spcPct val="115000"/>
              </a:lnSpc>
              <a:buClr>
                <a:prstClr val="black"/>
              </a:buClr>
              <a:buSzPct val="78571"/>
              <a:buFont typeface="Arial"/>
              <a:buNone/>
            </a:pPr>
            <a:r>
              <a:rPr lang="en" sz="1500" dirty="0" smtClean="0">
                <a:solidFill>
                  <a:srgbClr val="203864"/>
                </a:solidFill>
                <a:latin typeface="Helvetica Neue"/>
                <a:cs typeface="Helvetica Neue"/>
              </a:rPr>
              <a:t>Office </a:t>
            </a:r>
            <a:r>
              <a:rPr lang="en-US" sz="1500" dirty="0" smtClean="0">
                <a:solidFill>
                  <a:srgbClr val="203864"/>
                </a:solidFill>
                <a:latin typeface="Helvetica Neue"/>
                <a:cs typeface="Helvetica Neue"/>
              </a:rPr>
              <a:t>of Campus </a:t>
            </a:r>
            <a:r>
              <a:rPr lang="en" sz="1500" dirty="0" smtClean="0">
                <a:solidFill>
                  <a:srgbClr val="203864"/>
                </a:solidFill>
                <a:latin typeface="Helvetica Neue"/>
                <a:cs typeface="Helvetica Neue"/>
              </a:rPr>
              <a:t>Sustainability</a:t>
            </a:r>
            <a:endParaRPr lang="en" sz="1500" dirty="0">
              <a:solidFill>
                <a:srgbClr val="203864"/>
              </a:solidFill>
              <a:latin typeface="Helvetica Neue"/>
              <a:cs typeface="Helvetica Neue"/>
            </a:endParaRPr>
          </a:p>
          <a:p>
            <a:pPr>
              <a:lnSpc>
                <a:spcPct val="115000"/>
              </a:lnSpc>
              <a:buClr>
                <a:prstClr val="black"/>
              </a:buClr>
              <a:buSzPct val="78571"/>
              <a:buFont typeface="Arial"/>
              <a:buNone/>
            </a:pPr>
            <a:r>
              <a:rPr lang="en" sz="1500" dirty="0">
                <a:solidFill>
                  <a:srgbClr val="203864"/>
                </a:solidFill>
                <a:latin typeface="Helvetica Neue"/>
                <a:cs typeface="Helvetica Neue"/>
              </a:rPr>
              <a:t>Georgia Tech Research Institute (GTRI)</a:t>
            </a:r>
          </a:p>
          <a:p>
            <a:pPr>
              <a:lnSpc>
                <a:spcPct val="115000"/>
              </a:lnSpc>
            </a:pPr>
            <a:r>
              <a:rPr lang="en" sz="1500" dirty="0">
                <a:solidFill>
                  <a:srgbClr val="203864"/>
                </a:solidFill>
                <a:latin typeface="Helvetica Neue"/>
                <a:cs typeface="Helvetica Neue"/>
              </a:rPr>
              <a:t>Global Learning </a:t>
            </a:r>
            <a:r>
              <a:rPr lang="en" sz="1500" dirty="0" smtClean="0">
                <a:solidFill>
                  <a:srgbClr val="203864"/>
                </a:solidFill>
                <a:latin typeface="Helvetica Neue"/>
                <a:cs typeface="Helvetica Neue"/>
              </a:rPr>
              <a:t>Center</a:t>
            </a:r>
            <a:r>
              <a:rPr lang="en-US" sz="1500" dirty="0" smtClean="0">
                <a:solidFill>
                  <a:srgbClr val="203864"/>
                </a:solidFill>
                <a:latin typeface="Helvetica Neue"/>
                <a:cs typeface="Helvetica Neue"/>
              </a:rPr>
              <a:t> (GLC)</a:t>
            </a:r>
            <a:endParaRPr lang="en" sz="1500" dirty="0">
              <a:solidFill>
                <a:srgbClr val="203864"/>
              </a:solidFill>
              <a:latin typeface="Helvetica Neue"/>
              <a:cs typeface="Helvetica Neue"/>
            </a:endParaRPr>
          </a:p>
          <a:p>
            <a:pPr>
              <a:lnSpc>
                <a:spcPct val="115000"/>
              </a:lnSpc>
              <a:buClr>
                <a:prstClr val="black"/>
              </a:buClr>
              <a:buSzPct val="78571"/>
              <a:buFont typeface="Arial"/>
              <a:buNone/>
            </a:pPr>
            <a:r>
              <a:rPr lang="en-US" sz="1500" dirty="0" smtClean="0">
                <a:solidFill>
                  <a:srgbClr val="203864"/>
                </a:solidFill>
                <a:latin typeface="Helvetica Neue"/>
                <a:cs typeface="Helvetica Neue"/>
              </a:rPr>
              <a:t>Georgia Tech </a:t>
            </a:r>
            <a:r>
              <a:rPr lang="en" sz="1500" dirty="0" smtClean="0">
                <a:solidFill>
                  <a:srgbClr val="203864"/>
                </a:solidFill>
                <a:latin typeface="Helvetica Neue"/>
                <a:cs typeface="Helvetica Neue"/>
              </a:rPr>
              <a:t>Manufacturing Institute</a:t>
            </a:r>
            <a:r>
              <a:rPr lang="en-US" sz="1500" dirty="0" smtClean="0">
                <a:solidFill>
                  <a:srgbClr val="203864"/>
                </a:solidFill>
                <a:latin typeface="Helvetica Neue"/>
                <a:cs typeface="Helvetica Neue"/>
              </a:rPr>
              <a:t> (GTMI)</a:t>
            </a:r>
            <a:endParaRPr lang="en" sz="1500" dirty="0">
              <a:solidFill>
                <a:srgbClr val="203864"/>
              </a:solidFill>
              <a:latin typeface="Helvetica Neue"/>
              <a:cs typeface="Helvetica Neue"/>
            </a:endParaRPr>
          </a:p>
          <a:p>
            <a:pPr>
              <a:lnSpc>
                <a:spcPct val="115000"/>
              </a:lnSpc>
              <a:buClr>
                <a:prstClr val="black"/>
              </a:buClr>
              <a:buSzPct val="78571"/>
              <a:buFont typeface="Arial"/>
              <a:buNone/>
            </a:pPr>
            <a:r>
              <a:rPr lang="en" sz="1500" dirty="0">
                <a:solidFill>
                  <a:srgbClr val="203864"/>
                </a:solidFill>
                <a:latin typeface="Helvetica Neue"/>
                <a:cs typeface="Helvetica Neue"/>
              </a:rPr>
              <a:t>School of City and Regional Planning</a:t>
            </a:r>
          </a:p>
          <a:p>
            <a:pPr>
              <a:lnSpc>
                <a:spcPct val="115000"/>
              </a:lnSpc>
              <a:buClr>
                <a:prstClr val="black"/>
              </a:buClr>
              <a:buSzPct val="78571"/>
              <a:buFont typeface="Arial"/>
              <a:buNone/>
            </a:pPr>
            <a:r>
              <a:rPr lang="en" sz="1500" dirty="0">
                <a:solidFill>
                  <a:srgbClr val="203864"/>
                </a:solidFill>
                <a:latin typeface="Helvetica Neue"/>
                <a:cs typeface="Helvetica Neue"/>
              </a:rPr>
              <a:t>School of Industrial and Systems </a:t>
            </a:r>
            <a:endParaRPr lang="en-US" sz="1500" dirty="0" smtClean="0">
              <a:solidFill>
                <a:srgbClr val="203864"/>
              </a:solidFill>
              <a:latin typeface="Helvetica Neue"/>
              <a:cs typeface="Helvetica Neue"/>
            </a:endParaRPr>
          </a:p>
          <a:p>
            <a:pPr>
              <a:lnSpc>
                <a:spcPct val="115000"/>
              </a:lnSpc>
              <a:buClr>
                <a:prstClr val="black"/>
              </a:buClr>
              <a:buSzPct val="78571"/>
              <a:buFont typeface="Arial"/>
              <a:buNone/>
            </a:pPr>
            <a:r>
              <a:rPr lang="en-US" sz="1500" dirty="0">
                <a:solidFill>
                  <a:srgbClr val="203864"/>
                </a:solidFill>
                <a:latin typeface="Helvetica Neue"/>
                <a:cs typeface="Helvetica Neue"/>
              </a:rPr>
              <a:t> </a:t>
            </a:r>
            <a:r>
              <a:rPr lang="en-US" sz="1500" dirty="0" smtClean="0">
                <a:solidFill>
                  <a:srgbClr val="203864"/>
                </a:solidFill>
                <a:latin typeface="Helvetica Neue"/>
                <a:cs typeface="Helvetica Neue"/>
              </a:rPr>
              <a:t>   </a:t>
            </a:r>
            <a:r>
              <a:rPr lang="en" sz="1500" dirty="0" smtClean="0">
                <a:solidFill>
                  <a:srgbClr val="203864"/>
                </a:solidFill>
                <a:latin typeface="Helvetica Neue"/>
                <a:cs typeface="Helvetica Neue"/>
              </a:rPr>
              <a:t>Engineering</a:t>
            </a:r>
            <a:endParaRPr lang="en" sz="1500" dirty="0">
              <a:solidFill>
                <a:srgbClr val="203864"/>
              </a:solidFill>
              <a:latin typeface="Helvetica Neue"/>
              <a:cs typeface="Helvetica Neue"/>
            </a:endParaRPr>
          </a:p>
          <a:p>
            <a:pPr>
              <a:lnSpc>
                <a:spcPct val="115000"/>
              </a:lnSpc>
              <a:buClr>
                <a:prstClr val="black"/>
              </a:buClr>
              <a:buFont typeface="Arial"/>
              <a:buNone/>
            </a:pPr>
            <a:endParaRPr sz="1500" dirty="0">
              <a:solidFill>
                <a:srgbClr val="203864"/>
              </a:solidFill>
              <a:latin typeface="Helvetica Neue"/>
              <a:cs typeface="Helvetica Neue"/>
            </a:endParaRPr>
          </a:p>
          <a:p>
            <a:pPr>
              <a:lnSpc>
                <a:spcPct val="115000"/>
              </a:lnSpc>
            </a:pPr>
            <a:endParaRPr sz="1500" dirty="0">
              <a:solidFill>
                <a:srgbClr val="203864"/>
              </a:solidFill>
              <a:latin typeface="Helvetica Neue"/>
              <a:cs typeface="Helvetica Neue"/>
            </a:endParaRPr>
          </a:p>
          <a:p>
            <a:pPr>
              <a:lnSpc>
                <a:spcPct val="115000"/>
              </a:lnSpc>
            </a:pPr>
            <a:endParaRPr sz="1500" dirty="0">
              <a:solidFill>
                <a:srgbClr val="203864"/>
              </a:solidFill>
              <a:latin typeface="Helvetica Neue"/>
              <a:cs typeface="Helvetica Neue"/>
            </a:endParaRPr>
          </a:p>
          <a:p>
            <a:pPr>
              <a:lnSpc>
                <a:spcPct val="115000"/>
              </a:lnSpc>
              <a:buClr>
                <a:prstClr val="black"/>
              </a:buClr>
              <a:buFont typeface="Arial"/>
              <a:buNone/>
            </a:pPr>
            <a:endParaRPr sz="1500" dirty="0">
              <a:solidFill>
                <a:srgbClr val="203864"/>
              </a:solidFill>
              <a:latin typeface="Helvetica Neue"/>
              <a:cs typeface="Helvetica Neue"/>
            </a:endParaRPr>
          </a:p>
        </p:txBody>
      </p:sp>
    </p:spTree>
    <p:extLst>
      <p:ext uri="{BB962C8B-B14F-4D97-AF65-F5344CB8AC3E}">
        <p14:creationId xmlns:p14="http://schemas.microsoft.com/office/powerpoint/2010/main" val="25101894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Shape 14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27599" y="958940"/>
            <a:ext cx="8596111" cy="5005004"/>
          </a:xfrm>
          <a:prstGeom prst="rect">
            <a:avLst/>
          </a:prstGeom>
          <a:noFill/>
          <a:ln>
            <a:noFill/>
          </a:ln>
        </p:spPr>
      </p:pic>
      <p:sp>
        <p:nvSpPr>
          <p:cNvPr id="7" name="Shape 150"/>
          <p:cNvSpPr txBox="1">
            <a:spLocks/>
          </p:cNvSpPr>
          <p:nvPr/>
        </p:nvSpPr>
        <p:spPr>
          <a:xfrm>
            <a:off x="1173314" y="985073"/>
            <a:ext cx="5242956" cy="589594"/>
          </a:xfrm>
          <a:prstGeom prst="rect">
            <a:avLst/>
          </a:prstGeom>
          <a:noFill/>
          <a:ln>
            <a:noFill/>
          </a:ln>
        </p:spPr>
        <p:txBody>
          <a:bodyPr vert="horz" lIns="91425" tIns="91425" rIns="91425" bIns="9142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0"/>
              </a:spcBef>
              <a:buClr>
                <a:srgbClr val="61626A"/>
              </a:buClr>
              <a:buSzPct val="25000"/>
              <a:buFont typeface="Helvetica Neue"/>
              <a:buNone/>
            </a:pPr>
            <a:r>
              <a:rPr lang="en" sz="4000" b="1" dirty="0" smtClean="0">
                <a:solidFill>
                  <a:srgbClr val="203864"/>
                </a:solidFill>
                <a:latin typeface="Helvetica Neue"/>
                <a:ea typeface="Helvetica Neue"/>
                <a:cs typeface="Helvetica Neue"/>
                <a:sym typeface="Helvetica Neue"/>
              </a:rPr>
              <a:t>CUI is Facilitating</a:t>
            </a:r>
            <a:endParaRPr lang="en" sz="4000" b="1" dirty="0">
              <a:solidFill>
                <a:srgbClr val="203864"/>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91649119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hape 155"/>
          <p:cNvSpPr txBox="1">
            <a:spLocks/>
          </p:cNvSpPr>
          <p:nvPr/>
        </p:nvSpPr>
        <p:spPr>
          <a:xfrm>
            <a:off x="887527" y="263928"/>
            <a:ext cx="4224223" cy="6416745"/>
          </a:xfrm>
          <a:prstGeom prst="rect">
            <a:avLst/>
          </a:prstGeom>
        </p:spPr>
        <p:txBody>
          <a:bodyPr vert="horz"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spcAft>
                <a:spcPts val="1000"/>
              </a:spcAft>
            </a:pPr>
            <a:r>
              <a:rPr lang="en" sz="3200" b="1" dirty="0" smtClean="0">
                <a:solidFill>
                  <a:srgbClr val="203864"/>
                </a:solidFill>
                <a:latin typeface="Helvetica Neue"/>
                <a:cs typeface="Helvetica Neue"/>
              </a:rPr>
              <a:t>Research Showcase</a:t>
            </a:r>
            <a:endParaRPr lang="en" sz="3200" b="1" i="1" dirty="0" smtClean="0">
              <a:solidFill>
                <a:srgbClr val="203864"/>
              </a:solidFill>
              <a:latin typeface="Helvetica Neue"/>
              <a:cs typeface="Helvetica Neue"/>
            </a:endParaRPr>
          </a:p>
          <a:p>
            <a:pPr algn="l">
              <a:lnSpc>
                <a:spcPct val="100000"/>
              </a:lnSpc>
              <a:spcBef>
                <a:spcPts val="0"/>
              </a:spcBef>
            </a:pPr>
            <a:r>
              <a:rPr lang="en" sz="1400" b="1" i="1" dirty="0" smtClean="0">
                <a:solidFill>
                  <a:srgbClr val="203864"/>
                </a:solidFill>
                <a:latin typeface="Helvetica Neue"/>
                <a:cs typeface="Helvetica Neue"/>
              </a:rPr>
              <a:t>Designing for Foraging</a:t>
            </a:r>
          </a:p>
          <a:p>
            <a:pPr algn="l">
              <a:lnSpc>
                <a:spcPct val="100000"/>
              </a:lnSpc>
              <a:spcBef>
                <a:spcPts val="0"/>
              </a:spcBef>
            </a:pPr>
            <a:r>
              <a:rPr lang="en" sz="1400" dirty="0" smtClean="0">
                <a:solidFill>
                  <a:srgbClr val="203864"/>
                </a:solidFill>
                <a:latin typeface="Helvetica Neue"/>
                <a:cs typeface="Helvetica Neue"/>
              </a:rPr>
              <a:t>Carl DiSalvo, School of Literature, Media and Communications</a:t>
            </a:r>
          </a:p>
          <a:p>
            <a:pPr algn="l">
              <a:lnSpc>
                <a:spcPct val="100000"/>
              </a:lnSpc>
              <a:spcBef>
                <a:spcPts val="0"/>
              </a:spcBef>
            </a:pPr>
            <a:endParaRPr lang="en" sz="1400" dirty="0" smtClean="0">
              <a:solidFill>
                <a:srgbClr val="203864"/>
              </a:solidFill>
              <a:latin typeface="Helvetica Neue"/>
              <a:cs typeface="Helvetica Neue"/>
            </a:endParaRPr>
          </a:p>
          <a:p>
            <a:pPr algn="l">
              <a:lnSpc>
                <a:spcPct val="100000"/>
              </a:lnSpc>
              <a:spcBef>
                <a:spcPts val="0"/>
              </a:spcBef>
            </a:pPr>
            <a:r>
              <a:rPr lang="en" sz="1400" b="1" i="1" dirty="0" smtClean="0">
                <a:solidFill>
                  <a:srgbClr val="203864"/>
                </a:solidFill>
                <a:latin typeface="Helvetica Neue"/>
                <a:cs typeface="Helvetica Neue"/>
              </a:rPr>
              <a:t>Modeling Sustainable Urban Policies </a:t>
            </a:r>
          </a:p>
          <a:p>
            <a:pPr algn="l">
              <a:lnSpc>
                <a:spcPct val="100000"/>
              </a:lnSpc>
              <a:spcBef>
                <a:spcPts val="0"/>
              </a:spcBef>
            </a:pPr>
            <a:r>
              <a:rPr lang="en" sz="1400" dirty="0" smtClean="0">
                <a:solidFill>
                  <a:srgbClr val="203864"/>
                </a:solidFill>
                <a:latin typeface="Helvetica Neue"/>
                <a:cs typeface="Helvetica Neue"/>
              </a:rPr>
              <a:t>Caroline Golin &amp; Matt Cox, School of Public Policy and School of Civil and Environmental Engineering; Co-Founders of Greenlink</a:t>
            </a:r>
          </a:p>
          <a:p>
            <a:pPr algn="l">
              <a:lnSpc>
                <a:spcPct val="100000"/>
              </a:lnSpc>
              <a:spcBef>
                <a:spcPts val="0"/>
              </a:spcBef>
            </a:pPr>
            <a:endParaRPr lang="en" sz="1400" i="1" dirty="0" smtClean="0">
              <a:solidFill>
                <a:srgbClr val="203864"/>
              </a:solidFill>
              <a:latin typeface="Helvetica Neue"/>
              <a:cs typeface="Helvetica Neue"/>
            </a:endParaRPr>
          </a:p>
          <a:p>
            <a:pPr algn="l">
              <a:lnSpc>
                <a:spcPct val="100000"/>
              </a:lnSpc>
              <a:spcBef>
                <a:spcPts val="0"/>
              </a:spcBef>
            </a:pPr>
            <a:r>
              <a:rPr lang="en" sz="1400" b="1" i="1" dirty="0" smtClean="0">
                <a:solidFill>
                  <a:srgbClr val="203864"/>
                </a:solidFill>
                <a:latin typeface="Helvetica Neue"/>
                <a:cs typeface="Helvetica Neue"/>
              </a:rPr>
              <a:t>OneBusAway</a:t>
            </a:r>
          </a:p>
          <a:p>
            <a:pPr algn="l">
              <a:lnSpc>
                <a:spcPct val="100000"/>
              </a:lnSpc>
              <a:spcBef>
                <a:spcPts val="0"/>
              </a:spcBef>
            </a:pPr>
            <a:r>
              <a:rPr lang="en" sz="1400" dirty="0" smtClean="0">
                <a:solidFill>
                  <a:srgbClr val="203864"/>
                </a:solidFill>
                <a:latin typeface="Helvetica Neue"/>
                <a:cs typeface="Helvetica Neue"/>
              </a:rPr>
              <a:t>Kari Watkins, School of Civil and Environmental Engineering</a:t>
            </a:r>
          </a:p>
          <a:p>
            <a:pPr algn="l">
              <a:lnSpc>
                <a:spcPct val="100000"/>
              </a:lnSpc>
              <a:spcBef>
                <a:spcPts val="0"/>
              </a:spcBef>
            </a:pPr>
            <a:endParaRPr lang="en" sz="1400" i="1" dirty="0" smtClean="0">
              <a:solidFill>
                <a:srgbClr val="203864"/>
              </a:solidFill>
              <a:latin typeface="Helvetica Neue"/>
              <a:cs typeface="Helvetica Neue"/>
            </a:endParaRPr>
          </a:p>
          <a:p>
            <a:pPr algn="l">
              <a:lnSpc>
                <a:spcPct val="100000"/>
              </a:lnSpc>
              <a:spcBef>
                <a:spcPts val="0"/>
              </a:spcBef>
            </a:pPr>
            <a:r>
              <a:rPr lang="en" sz="1400" b="1" i="1" dirty="0" smtClean="0">
                <a:solidFill>
                  <a:srgbClr val="203864"/>
                </a:solidFill>
                <a:latin typeface="Helvetica Neue"/>
                <a:cs typeface="Helvetica Neue"/>
              </a:rPr>
              <a:t>Cycle Atlanta </a:t>
            </a:r>
          </a:p>
          <a:p>
            <a:pPr algn="l">
              <a:lnSpc>
                <a:spcPct val="100000"/>
              </a:lnSpc>
              <a:spcBef>
                <a:spcPts val="0"/>
              </a:spcBef>
            </a:pPr>
            <a:r>
              <a:rPr lang="en" sz="1400" dirty="0" smtClean="0">
                <a:solidFill>
                  <a:srgbClr val="203864"/>
                </a:solidFill>
                <a:latin typeface="Helvetica Neue"/>
                <a:cs typeface="Helvetica Neue"/>
              </a:rPr>
              <a:t>Christopher Le Dantec, School of Literature, Media and Communications</a:t>
            </a:r>
          </a:p>
          <a:p>
            <a:pPr algn="l">
              <a:lnSpc>
                <a:spcPct val="100000"/>
              </a:lnSpc>
              <a:spcBef>
                <a:spcPts val="0"/>
              </a:spcBef>
            </a:pPr>
            <a:endParaRPr lang="en" sz="1400" i="1" dirty="0" smtClean="0">
              <a:solidFill>
                <a:srgbClr val="203864"/>
              </a:solidFill>
              <a:latin typeface="Helvetica Neue"/>
              <a:cs typeface="Helvetica Neue"/>
            </a:endParaRPr>
          </a:p>
          <a:p>
            <a:pPr algn="l">
              <a:lnSpc>
                <a:spcPct val="100000"/>
              </a:lnSpc>
              <a:spcBef>
                <a:spcPts val="0"/>
              </a:spcBef>
            </a:pPr>
            <a:r>
              <a:rPr lang="en" sz="1400" b="1" i="1" dirty="0" smtClean="0">
                <a:solidFill>
                  <a:srgbClr val="203864"/>
                </a:solidFill>
                <a:latin typeface="Helvetica Neue"/>
                <a:cs typeface="Helvetica Neue"/>
              </a:rPr>
              <a:t>A Guide to the Dirty South</a:t>
            </a:r>
          </a:p>
          <a:p>
            <a:pPr algn="l">
              <a:lnSpc>
                <a:spcPct val="100000"/>
              </a:lnSpc>
              <a:spcBef>
                <a:spcPts val="0"/>
              </a:spcBef>
            </a:pPr>
            <a:r>
              <a:rPr lang="en" sz="1400" dirty="0" smtClean="0">
                <a:solidFill>
                  <a:srgbClr val="203864"/>
                </a:solidFill>
                <a:latin typeface="Helvetica Neue"/>
                <a:cs typeface="Helvetica Neue"/>
              </a:rPr>
              <a:t>Jennifer Bonner, School of Architecture</a:t>
            </a:r>
          </a:p>
          <a:p>
            <a:pPr algn="l">
              <a:lnSpc>
                <a:spcPct val="100000"/>
              </a:lnSpc>
              <a:spcBef>
                <a:spcPts val="0"/>
              </a:spcBef>
            </a:pPr>
            <a:endParaRPr lang="en" sz="1400" i="1" dirty="0" smtClean="0">
              <a:solidFill>
                <a:srgbClr val="203864"/>
              </a:solidFill>
              <a:latin typeface="Helvetica Neue"/>
              <a:cs typeface="Helvetica Neue"/>
            </a:endParaRPr>
          </a:p>
          <a:p>
            <a:pPr algn="l">
              <a:lnSpc>
                <a:spcPct val="100000"/>
              </a:lnSpc>
              <a:spcBef>
                <a:spcPts val="0"/>
              </a:spcBef>
            </a:pPr>
            <a:r>
              <a:rPr lang="en" sz="1400" b="1" i="1" dirty="0" smtClean="0">
                <a:solidFill>
                  <a:srgbClr val="203864"/>
                </a:solidFill>
                <a:latin typeface="Helvetica Neue"/>
                <a:cs typeface="Helvetica Neue"/>
              </a:rPr>
              <a:t>Stadia Lab</a:t>
            </a:r>
            <a:r>
              <a:rPr lang="en" sz="1400" b="1" dirty="0" smtClean="0">
                <a:solidFill>
                  <a:srgbClr val="203864"/>
                </a:solidFill>
                <a:latin typeface="Helvetica Neue"/>
                <a:cs typeface="Helvetica Neue"/>
              </a:rPr>
              <a:t> </a:t>
            </a:r>
          </a:p>
          <a:p>
            <a:pPr algn="l">
              <a:lnSpc>
                <a:spcPct val="100000"/>
              </a:lnSpc>
              <a:spcBef>
                <a:spcPts val="0"/>
              </a:spcBef>
            </a:pPr>
            <a:r>
              <a:rPr lang="en" sz="1400" dirty="0" smtClean="0">
                <a:solidFill>
                  <a:srgbClr val="203864"/>
                </a:solidFill>
                <a:latin typeface="Helvetica Neue"/>
                <a:cs typeface="Helvetica Neue"/>
              </a:rPr>
              <a:t>Benjamin Flowers, School of Architecture</a:t>
            </a:r>
          </a:p>
          <a:p>
            <a:pPr algn="l">
              <a:lnSpc>
                <a:spcPct val="100000"/>
              </a:lnSpc>
              <a:spcBef>
                <a:spcPts val="0"/>
              </a:spcBef>
            </a:pPr>
            <a:endParaRPr lang="en" sz="1400" i="1" dirty="0" smtClean="0">
              <a:solidFill>
                <a:srgbClr val="203864"/>
              </a:solidFill>
              <a:latin typeface="Helvetica Neue"/>
              <a:cs typeface="Helvetica Neue"/>
            </a:endParaRPr>
          </a:p>
          <a:p>
            <a:pPr algn="l">
              <a:lnSpc>
                <a:spcPct val="100000"/>
              </a:lnSpc>
              <a:spcBef>
                <a:spcPts val="0"/>
              </a:spcBef>
            </a:pPr>
            <a:r>
              <a:rPr lang="en" sz="1400" b="1" i="1" dirty="0" smtClean="0">
                <a:solidFill>
                  <a:srgbClr val="203864"/>
                </a:solidFill>
                <a:latin typeface="Helvetica Neue"/>
                <a:cs typeface="Helvetica Neue"/>
              </a:rPr>
              <a:t>Immigrant Community Studio</a:t>
            </a:r>
          </a:p>
          <a:p>
            <a:pPr algn="l">
              <a:lnSpc>
                <a:spcPct val="100000"/>
              </a:lnSpc>
              <a:spcBef>
                <a:spcPts val="0"/>
              </a:spcBef>
            </a:pPr>
            <a:r>
              <a:rPr lang="en" sz="1400" dirty="0" smtClean="0">
                <a:solidFill>
                  <a:srgbClr val="203864"/>
                </a:solidFill>
                <a:latin typeface="Helvetica Neue"/>
                <a:cs typeface="Helvetica Neue"/>
              </a:rPr>
              <a:t>Anna Joo Kim, School of City and Regional Planning</a:t>
            </a:r>
          </a:p>
          <a:p>
            <a:pPr algn="l">
              <a:lnSpc>
                <a:spcPct val="138000"/>
              </a:lnSpc>
              <a:spcBef>
                <a:spcPts val="0"/>
              </a:spcBef>
            </a:pPr>
            <a:endParaRPr lang="en" sz="1400" dirty="0">
              <a:solidFill>
                <a:srgbClr val="203864"/>
              </a:solidFill>
              <a:latin typeface="Helvetica Neue"/>
              <a:cs typeface="Helvetica Neue"/>
            </a:endParaRPr>
          </a:p>
        </p:txBody>
      </p:sp>
      <p:pic>
        <p:nvPicPr>
          <p:cNvPr id="6" name="Shape 15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255473" y="637205"/>
            <a:ext cx="4047277" cy="2783566"/>
          </a:xfrm>
          <a:prstGeom prst="rect">
            <a:avLst/>
          </a:prstGeom>
          <a:noFill/>
          <a:ln>
            <a:noFill/>
          </a:ln>
        </p:spPr>
      </p:pic>
      <p:sp>
        <p:nvSpPr>
          <p:cNvPr id="7" name="Shape 157"/>
          <p:cNvSpPr txBox="1"/>
          <p:nvPr/>
        </p:nvSpPr>
        <p:spPr>
          <a:xfrm>
            <a:off x="5185105" y="3390266"/>
            <a:ext cx="3931882" cy="2959733"/>
          </a:xfrm>
          <a:prstGeom prst="rect">
            <a:avLst/>
          </a:prstGeom>
          <a:noFill/>
          <a:ln>
            <a:noFill/>
          </a:ln>
        </p:spPr>
        <p:txBody>
          <a:bodyPr lIns="91425" tIns="91425" rIns="91425" bIns="91425" anchor="ctr" anchorCtr="0">
            <a:noAutofit/>
          </a:bodyPr>
          <a:lstStyle/>
          <a:p>
            <a:r>
              <a:rPr lang="en" sz="1400" b="1" i="1" dirty="0">
                <a:solidFill>
                  <a:srgbClr val="203864"/>
                </a:solidFill>
                <a:latin typeface="Helvetica Neue"/>
                <a:cs typeface="Helvetica Neue"/>
              </a:rPr>
              <a:t>Benches and Bike Lanes</a:t>
            </a:r>
          </a:p>
          <a:p>
            <a:r>
              <a:rPr lang="en" sz="1400" dirty="0">
                <a:solidFill>
                  <a:srgbClr val="203864"/>
                </a:solidFill>
                <a:latin typeface="Helvetica Neue"/>
                <a:cs typeface="Helvetica Neue"/>
              </a:rPr>
              <a:t>Robert Rosenberger &amp; Caroline Appleton, School of Public Policy</a:t>
            </a:r>
          </a:p>
          <a:p>
            <a:endParaRPr sz="1400" b="1" i="1" dirty="0">
              <a:solidFill>
                <a:srgbClr val="203864"/>
              </a:solidFill>
              <a:latin typeface="Helvetica Neue"/>
              <a:cs typeface="Helvetica Neue"/>
            </a:endParaRPr>
          </a:p>
          <a:p>
            <a:r>
              <a:rPr lang="en" sz="1400" b="1" i="1" dirty="0">
                <a:solidFill>
                  <a:srgbClr val="203864"/>
                </a:solidFill>
                <a:latin typeface="Helvetica Neue"/>
                <a:cs typeface="Helvetica Neue"/>
              </a:rPr>
              <a:t>Midtown Buzz</a:t>
            </a:r>
            <a:r>
              <a:rPr lang="en" sz="1400" dirty="0">
                <a:solidFill>
                  <a:srgbClr val="203864"/>
                </a:solidFill>
                <a:latin typeface="Helvetica Neue"/>
                <a:cs typeface="Helvetica Neue"/>
              </a:rPr>
              <a:t> </a:t>
            </a:r>
          </a:p>
          <a:p>
            <a:r>
              <a:rPr lang="en" sz="1400" dirty="0">
                <a:solidFill>
                  <a:srgbClr val="203864"/>
                </a:solidFill>
                <a:latin typeface="Helvetica Neue"/>
                <a:cs typeface="Helvetica Neue"/>
              </a:rPr>
              <a:t>Maribeth Gandy, Institute for </a:t>
            </a:r>
            <a:r>
              <a:rPr lang="en" sz="1400" dirty="0" smtClean="0">
                <a:solidFill>
                  <a:srgbClr val="203864"/>
                </a:solidFill>
                <a:latin typeface="Helvetica Neue"/>
                <a:cs typeface="Helvetica Neue"/>
              </a:rPr>
              <a:t>People</a:t>
            </a:r>
            <a:r>
              <a:rPr lang="en-US" sz="1400" dirty="0" smtClean="0">
                <a:solidFill>
                  <a:srgbClr val="203864"/>
                </a:solidFill>
                <a:latin typeface="Helvetica Neue"/>
                <a:cs typeface="Helvetica Neue"/>
              </a:rPr>
              <a:t> </a:t>
            </a:r>
            <a:r>
              <a:rPr lang="en" sz="1400" dirty="0" smtClean="0">
                <a:solidFill>
                  <a:srgbClr val="203864"/>
                </a:solidFill>
                <a:latin typeface="Helvetica Neue"/>
                <a:cs typeface="Helvetica Neue"/>
              </a:rPr>
              <a:t>and Technology</a:t>
            </a:r>
            <a:r>
              <a:rPr lang="en-US" sz="1400" dirty="0" smtClean="0">
                <a:solidFill>
                  <a:srgbClr val="203864"/>
                </a:solidFill>
                <a:latin typeface="Helvetica Neue"/>
                <a:cs typeface="Helvetica Neue"/>
              </a:rPr>
              <a:t>; Director, Interactive Media and </a:t>
            </a:r>
            <a:r>
              <a:rPr lang="en-US" sz="1400" dirty="0">
                <a:solidFill>
                  <a:srgbClr val="203864"/>
                </a:solidFill>
                <a:latin typeface="Helvetica Neue"/>
                <a:cs typeface="Helvetica Neue"/>
              </a:rPr>
              <a:t>T</a:t>
            </a:r>
            <a:r>
              <a:rPr lang="en-US" sz="1400" dirty="0" smtClean="0">
                <a:solidFill>
                  <a:srgbClr val="203864"/>
                </a:solidFill>
                <a:latin typeface="Helvetica Neue"/>
                <a:cs typeface="Helvetica Neue"/>
              </a:rPr>
              <a:t>echnology Center; Director; Wearable Computing Center</a:t>
            </a:r>
            <a:endParaRPr lang="en" sz="1400" dirty="0">
              <a:solidFill>
                <a:srgbClr val="203864"/>
              </a:solidFill>
              <a:latin typeface="Helvetica Neue"/>
              <a:cs typeface="Helvetica Neue"/>
            </a:endParaRPr>
          </a:p>
          <a:p>
            <a:endParaRPr sz="1400" dirty="0">
              <a:solidFill>
                <a:srgbClr val="203864"/>
              </a:solidFill>
              <a:latin typeface="Helvetica Neue"/>
              <a:cs typeface="Helvetica Neue"/>
            </a:endParaRPr>
          </a:p>
          <a:p>
            <a:r>
              <a:rPr lang="en" sz="1400" b="1" i="1" dirty="0">
                <a:solidFill>
                  <a:srgbClr val="203864"/>
                </a:solidFill>
                <a:latin typeface="Helvetica Neue"/>
                <a:cs typeface="Helvetica Neue"/>
              </a:rPr>
              <a:t>Westside Data Dashboard</a:t>
            </a:r>
          </a:p>
          <a:p>
            <a:r>
              <a:rPr lang="en" sz="1400" dirty="0">
                <a:solidFill>
                  <a:srgbClr val="203864"/>
                </a:solidFill>
                <a:latin typeface="Helvetica Neue"/>
                <a:cs typeface="Helvetica Neue"/>
              </a:rPr>
              <a:t>Sheri Davis-Faulkner &amp; Katie O’Connell, Westside </a:t>
            </a:r>
            <a:r>
              <a:rPr lang="en" sz="1400" dirty="0" smtClean="0">
                <a:solidFill>
                  <a:srgbClr val="203864"/>
                </a:solidFill>
                <a:latin typeface="Helvetica Neue"/>
                <a:cs typeface="Helvetica Neue"/>
              </a:rPr>
              <a:t>Communities </a:t>
            </a:r>
            <a:r>
              <a:rPr lang="en" sz="1400" dirty="0">
                <a:solidFill>
                  <a:srgbClr val="203864"/>
                </a:solidFill>
                <a:latin typeface="Helvetica Neue"/>
                <a:cs typeface="Helvetica Neue"/>
              </a:rPr>
              <a:t>Alliance</a:t>
            </a:r>
          </a:p>
        </p:txBody>
      </p:sp>
    </p:spTree>
    <p:extLst>
      <p:ext uri="{BB962C8B-B14F-4D97-AF65-F5344CB8AC3E}">
        <p14:creationId xmlns:p14="http://schemas.microsoft.com/office/powerpoint/2010/main" val="422926525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235676" y="1119010"/>
            <a:ext cx="8575912"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3000" dirty="0">
              <a:solidFill>
                <a:srgbClr val="002B58"/>
              </a:solidFill>
              <a:latin typeface="HelveticaNeueLT Std Med" panose="020B0604020202020204" pitchFamily="34" charset="0"/>
            </a:endParaRPr>
          </a:p>
        </p:txBody>
      </p:sp>
      <p:sp>
        <p:nvSpPr>
          <p:cNvPr id="6" name="Shape 162"/>
          <p:cNvSpPr txBox="1">
            <a:spLocks/>
          </p:cNvSpPr>
          <p:nvPr/>
        </p:nvSpPr>
        <p:spPr>
          <a:xfrm>
            <a:off x="890690" y="957576"/>
            <a:ext cx="3500310" cy="5011424"/>
          </a:xfrm>
          <a:prstGeom prst="rect">
            <a:avLst/>
          </a:prstGeom>
        </p:spPr>
        <p:txBody>
          <a:bodyPr vert="horz"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spcAft>
                <a:spcPts val="1000"/>
              </a:spcAft>
            </a:pPr>
            <a:r>
              <a:rPr lang="en" sz="3000" b="1" dirty="0" smtClean="0">
                <a:solidFill>
                  <a:srgbClr val="203864"/>
                </a:solidFill>
                <a:latin typeface="Helvetica Neue"/>
                <a:cs typeface="Helvetica Neue"/>
              </a:rPr>
              <a:t>2015 Seed Grants</a:t>
            </a:r>
          </a:p>
          <a:p>
            <a:pPr algn="l">
              <a:lnSpc>
                <a:spcPct val="100000"/>
              </a:lnSpc>
              <a:spcBef>
                <a:spcPts val="0"/>
              </a:spcBef>
            </a:pPr>
            <a:r>
              <a:rPr lang="en" sz="1600" b="1" i="1" dirty="0" smtClean="0">
                <a:solidFill>
                  <a:srgbClr val="203864"/>
                </a:solidFill>
                <a:latin typeface="Helvetica Neue"/>
                <a:cs typeface="Helvetica Neue"/>
              </a:rPr>
              <a:t>Immigrant Research Network</a:t>
            </a:r>
            <a:r>
              <a:rPr lang="en" sz="1600" i="1" dirty="0" smtClean="0">
                <a:solidFill>
                  <a:srgbClr val="203864"/>
                </a:solidFill>
                <a:latin typeface="Helvetica Neue"/>
                <a:cs typeface="Helvetica Neue"/>
              </a:rPr>
              <a:t> </a:t>
            </a:r>
          </a:p>
          <a:p>
            <a:pPr algn="l">
              <a:lnSpc>
                <a:spcPct val="100000"/>
              </a:lnSpc>
              <a:spcBef>
                <a:spcPts val="0"/>
              </a:spcBef>
            </a:pPr>
            <a:r>
              <a:rPr lang="en" sz="1600" dirty="0" smtClean="0">
                <a:solidFill>
                  <a:srgbClr val="203864"/>
                </a:solidFill>
                <a:latin typeface="Helvetica Neue"/>
                <a:cs typeface="Helvetica Neue"/>
              </a:rPr>
              <a:t>Anna Joo Kim, School of City and Regional Planning</a:t>
            </a:r>
          </a:p>
          <a:p>
            <a:pPr algn="l">
              <a:lnSpc>
                <a:spcPct val="100000"/>
              </a:lnSpc>
              <a:spcBef>
                <a:spcPts val="0"/>
              </a:spcBef>
            </a:pPr>
            <a:endParaRPr lang="en" sz="1600" i="1" dirty="0" smtClean="0">
              <a:solidFill>
                <a:srgbClr val="203864"/>
              </a:solidFill>
              <a:latin typeface="Helvetica Neue"/>
              <a:cs typeface="Helvetica Neue"/>
            </a:endParaRPr>
          </a:p>
          <a:p>
            <a:pPr algn="l">
              <a:lnSpc>
                <a:spcPct val="100000"/>
              </a:lnSpc>
              <a:spcBef>
                <a:spcPts val="0"/>
              </a:spcBef>
            </a:pPr>
            <a:r>
              <a:rPr lang="en" sz="1600" b="1" i="1" dirty="0" smtClean="0">
                <a:solidFill>
                  <a:srgbClr val="203864"/>
                </a:solidFill>
                <a:latin typeface="Helvetica Neue"/>
                <a:cs typeface="Helvetica Neue"/>
              </a:rPr>
              <a:t>Public Space Technologies </a:t>
            </a:r>
          </a:p>
          <a:p>
            <a:pPr algn="l">
              <a:lnSpc>
                <a:spcPct val="100000"/>
              </a:lnSpc>
              <a:spcBef>
                <a:spcPts val="0"/>
              </a:spcBef>
            </a:pPr>
            <a:r>
              <a:rPr lang="en" sz="1600" dirty="0" smtClean="0">
                <a:solidFill>
                  <a:srgbClr val="203864"/>
                </a:solidFill>
                <a:latin typeface="Helvetica Neue"/>
                <a:cs typeface="Helvetica Neue"/>
              </a:rPr>
              <a:t>Robert Rosenberger, School of Public Policy</a:t>
            </a:r>
          </a:p>
          <a:p>
            <a:pPr algn="l">
              <a:lnSpc>
                <a:spcPct val="100000"/>
              </a:lnSpc>
              <a:spcBef>
                <a:spcPts val="0"/>
              </a:spcBef>
            </a:pPr>
            <a:endParaRPr lang="en" sz="1600" i="1" dirty="0" smtClean="0">
              <a:solidFill>
                <a:srgbClr val="203864"/>
              </a:solidFill>
              <a:latin typeface="Helvetica Neue"/>
              <a:cs typeface="Helvetica Neue"/>
            </a:endParaRPr>
          </a:p>
          <a:p>
            <a:pPr algn="l">
              <a:lnSpc>
                <a:spcPct val="100000"/>
              </a:lnSpc>
              <a:spcBef>
                <a:spcPts val="0"/>
              </a:spcBef>
            </a:pPr>
            <a:r>
              <a:rPr lang="en" sz="1600" b="1" i="1" dirty="0" smtClean="0">
                <a:solidFill>
                  <a:srgbClr val="203864"/>
                </a:solidFill>
                <a:latin typeface="Helvetica Neue"/>
                <a:cs typeface="Helvetica Neue"/>
              </a:rPr>
              <a:t>Local Data Design</a:t>
            </a:r>
          </a:p>
          <a:p>
            <a:pPr algn="l">
              <a:lnSpc>
                <a:spcPct val="100000"/>
              </a:lnSpc>
              <a:spcBef>
                <a:spcPts val="0"/>
              </a:spcBef>
            </a:pPr>
            <a:r>
              <a:rPr lang="en" sz="1600" dirty="0" smtClean="0">
                <a:solidFill>
                  <a:srgbClr val="203864"/>
                </a:solidFill>
                <a:latin typeface="Helvetica Neue"/>
                <a:cs typeface="Helvetica Neue"/>
              </a:rPr>
              <a:t>Yanni Loukissas, School of Literature, Media and Communications</a:t>
            </a:r>
          </a:p>
          <a:p>
            <a:pPr algn="l">
              <a:lnSpc>
                <a:spcPct val="100000"/>
              </a:lnSpc>
              <a:spcBef>
                <a:spcPts val="0"/>
              </a:spcBef>
            </a:pPr>
            <a:endParaRPr lang="en" sz="1600" i="1" dirty="0" smtClean="0">
              <a:solidFill>
                <a:srgbClr val="203864"/>
              </a:solidFill>
              <a:latin typeface="Helvetica Neue"/>
              <a:cs typeface="Helvetica Neue"/>
            </a:endParaRPr>
          </a:p>
          <a:p>
            <a:pPr algn="l">
              <a:lnSpc>
                <a:spcPct val="100000"/>
              </a:lnSpc>
              <a:spcBef>
                <a:spcPts val="0"/>
              </a:spcBef>
            </a:pPr>
            <a:r>
              <a:rPr lang="en-US" sz="1600" b="1" dirty="0" smtClean="0">
                <a:solidFill>
                  <a:srgbClr val="FFC000">
                    <a:lumMod val="75000"/>
                  </a:srgbClr>
                </a:solidFill>
                <a:latin typeface="Helvetica Neue"/>
                <a:cs typeface="Helvetica Neue"/>
              </a:rPr>
              <a:t>Co-sponsored by IPaT and GVU</a:t>
            </a:r>
          </a:p>
          <a:p>
            <a:pPr algn="l">
              <a:lnSpc>
                <a:spcPct val="100000"/>
              </a:lnSpc>
              <a:spcBef>
                <a:spcPts val="0"/>
              </a:spcBef>
            </a:pPr>
            <a:r>
              <a:rPr lang="en" sz="1600" b="1" i="1" dirty="0" smtClean="0">
                <a:solidFill>
                  <a:srgbClr val="203864"/>
                </a:solidFill>
                <a:latin typeface="Helvetica Neue"/>
                <a:cs typeface="Helvetica Neue"/>
              </a:rPr>
              <a:t>Real Time Transit Control</a:t>
            </a:r>
          </a:p>
          <a:p>
            <a:pPr algn="l">
              <a:lnSpc>
                <a:spcPct val="100000"/>
              </a:lnSpc>
              <a:spcBef>
                <a:spcPts val="0"/>
              </a:spcBef>
            </a:pPr>
            <a:r>
              <a:rPr lang="en" sz="1600" dirty="0" smtClean="0">
                <a:solidFill>
                  <a:srgbClr val="203864"/>
                </a:solidFill>
                <a:latin typeface="Helvetica Neue"/>
                <a:cs typeface="Helvetica Neue"/>
              </a:rPr>
              <a:t>Kari Watkins, School of Civil and Environmental Engineering</a:t>
            </a:r>
            <a:endParaRPr lang="en-US" sz="1600" dirty="0" smtClean="0">
              <a:solidFill>
                <a:srgbClr val="203864"/>
              </a:solidFill>
              <a:latin typeface="Helvetica Neue"/>
              <a:cs typeface="Helvetica Neue"/>
            </a:endParaRPr>
          </a:p>
          <a:p>
            <a:pPr algn="l">
              <a:lnSpc>
                <a:spcPct val="100000"/>
              </a:lnSpc>
              <a:spcBef>
                <a:spcPts val="0"/>
              </a:spcBef>
            </a:pPr>
            <a:endParaRPr lang="en" sz="1600" dirty="0">
              <a:solidFill>
                <a:srgbClr val="203864"/>
              </a:solidFill>
              <a:latin typeface="Helvetica Neue"/>
              <a:cs typeface="Helvetica Neue"/>
            </a:endParaRPr>
          </a:p>
        </p:txBody>
      </p:sp>
      <p:pic>
        <p:nvPicPr>
          <p:cNvPr id="7" name="Shape 16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94199" y="1146732"/>
            <a:ext cx="2236275" cy="2164114"/>
          </a:xfrm>
          <a:prstGeom prst="rect">
            <a:avLst/>
          </a:prstGeom>
          <a:noFill/>
          <a:ln>
            <a:noFill/>
          </a:ln>
        </p:spPr>
      </p:pic>
      <p:pic>
        <p:nvPicPr>
          <p:cNvPr id="8" name="Shape 16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761470" y="1142648"/>
            <a:ext cx="2399024" cy="2164049"/>
          </a:xfrm>
          <a:prstGeom prst="rect">
            <a:avLst/>
          </a:prstGeom>
          <a:noFill/>
          <a:ln>
            <a:noFill/>
          </a:ln>
        </p:spPr>
      </p:pic>
      <p:pic>
        <p:nvPicPr>
          <p:cNvPr id="10" name="Shape 16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757871" y="3334660"/>
            <a:ext cx="2399024" cy="2164049"/>
          </a:xfrm>
          <a:prstGeom prst="rect">
            <a:avLst/>
          </a:prstGeom>
          <a:noFill/>
          <a:ln>
            <a:noFill/>
          </a:ln>
        </p:spPr>
      </p:pic>
      <p:pic>
        <p:nvPicPr>
          <p:cNvPr id="11" name="Shape 16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489277" y="3334660"/>
            <a:ext cx="2236275" cy="2164050"/>
          </a:xfrm>
          <a:prstGeom prst="rect">
            <a:avLst/>
          </a:prstGeom>
          <a:noFill/>
          <a:ln>
            <a:noFill/>
          </a:ln>
        </p:spPr>
      </p:pic>
    </p:spTree>
    <p:extLst>
      <p:ext uri="{BB962C8B-B14F-4D97-AF65-F5344CB8AC3E}">
        <p14:creationId xmlns:p14="http://schemas.microsoft.com/office/powerpoint/2010/main" val="423608622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Shape 17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27767" y="951179"/>
            <a:ext cx="8826500" cy="4896200"/>
          </a:xfrm>
          <a:prstGeom prst="rect">
            <a:avLst/>
          </a:prstGeom>
          <a:noFill/>
          <a:ln>
            <a:noFill/>
          </a:ln>
        </p:spPr>
      </p:pic>
      <p:sp>
        <p:nvSpPr>
          <p:cNvPr id="6" name="Shape 173"/>
          <p:cNvSpPr txBox="1">
            <a:spLocks/>
          </p:cNvSpPr>
          <p:nvPr/>
        </p:nvSpPr>
        <p:spPr>
          <a:xfrm>
            <a:off x="1231725" y="1073725"/>
            <a:ext cx="4337699" cy="669899"/>
          </a:xfrm>
          <a:prstGeom prst="rect">
            <a:avLst/>
          </a:prstGeom>
          <a:noFill/>
          <a:ln>
            <a:noFill/>
          </a:ln>
        </p:spPr>
        <p:txBody>
          <a:bodyPr vert="horz" lIns="91425" tIns="91425" rIns="91425" bIns="9142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0"/>
              </a:spcBef>
              <a:buClr>
                <a:srgbClr val="61626A"/>
              </a:buClr>
              <a:buSzPct val="25000"/>
              <a:buFont typeface="Helvetica Neue"/>
              <a:buNone/>
            </a:pPr>
            <a:r>
              <a:rPr lang="en" sz="4000" b="1" dirty="0" smtClean="0">
                <a:solidFill>
                  <a:srgbClr val="203864"/>
                </a:solidFill>
                <a:latin typeface="Helvetica Neue"/>
                <a:ea typeface="Helvetica Neue"/>
                <a:cs typeface="Helvetica Neue"/>
                <a:sym typeface="Helvetica Neue"/>
              </a:rPr>
              <a:t>CUI is Advancing</a:t>
            </a:r>
            <a:endParaRPr lang="en" sz="4000" b="1" dirty="0">
              <a:solidFill>
                <a:srgbClr val="203864"/>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41883373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hape 178"/>
          <p:cNvSpPr txBox="1">
            <a:spLocks/>
          </p:cNvSpPr>
          <p:nvPr/>
        </p:nvSpPr>
        <p:spPr>
          <a:xfrm>
            <a:off x="5207000" y="800214"/>
            <a:ext cx="3508375" cy="5597411"/>
          </a:xfrm>
          <a:prstGeom prst="rect">
            <a:avLst/>
          </a:prstGeom>
        </p:spPr>
        <p:txBody>
          <a:bodyPr vert="horz"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 sz="2000" b="1" dirty="0" smtClean="0">
                <a:solidFill>
                  <a:srgbClr val="203864"/>
                </a:solidFill>
                <a:latin typeface="Helvetica Neue"/>
                <a:cs typeface="Helvetica Neue"/>
              </a:rPr>
              <a:t>Regional Studies Association &amp; North America Conference 2016</a:t>
            </a:r>
            <a:endParaRPr lang="en" sz="1500" dirty="0" smtClean="0">
              <a:solidFill>
                <a:srgbClr val="203864"/>
              </a:solidFill>
              <a:latin typeface="Helvetica Neue"/>
              <a:cs typeface="Helvetica Neue"/>
            </a:endParaRPr>
          </a:p>
          <a:p>
            <a:pPr algn="l">
              <a:lnSpc>
                <a:spcPct val="110000"/>
              </a:lnSpc>
              <a:spcBef>
                <a:spcPts val="0"/>
              </a:spcBef>
              <a:spcAft>
                <a:spcPts val="1000"/>
              </a:spcAft>
            </a:pPr>
            <a:endParaRPr lang="en" sz="500" dirty="0" smtClean="0">
              <a:solidFill>
                <a:srgbClr val="203864"/>
              </a:solidFill>
              <a:latin typeface="Helvetica Neue"/>
              <a:cs typeface="Helvetica Neue"/>
            </a:endParaRPr>
          </a:p>
          <a:p>
            <a:pPr algn="l">
              <a:lnSpc>
                <a:spcPct val="110000"/>
              </a:lnSpc>
              <a:spcBef>
                <a:spcPts val="0"/>
              </a:spcBef>
              <a:spcAft>
                <a:spcPts val="1000"/>
              </a:spcAft>
            </a:pPr>
            <a:r>
              <a:rPr lang="en" sz="1500" dirty="0" smtClean="0">
                <a:solidFill>
                  <a:srgbClr val="203864"/>
                </a:solidFill>
                <a:latin typeface="Helvetica Neue"/>
                <a:cs typeface="Helvetica Neue"/>
              </a:rPr>
              <a:t>CUI is a research leader with the Regional Studies Association, driving the decision for the RSA to host their 2016 North America Conference in Atlanta.  </a:t>
            </a:r>
          </a:p>
          <a:p>
            <a:pPr algn="l">
              <a:lnSpc>
                <a:spcPct val="110000"/>
              </a:lnSpc>
              <a:spcBef>
                <a:spcPts val="0"/>
              </a:spcBef>
              <a:spcAft>
                <a:spcPts val="1000"/>
              </a:spcAft>
            </a:pPr>
            <a:r>
              <a:rPr lang="en-US" sz="1500" dirty="0">
                <a:solidFill>
                  <a:srgbClr val="203864"/>
                </a:solidFill>
                <a:latin typeface="Helvetica Neue"/>
                <a:cs typeface="Helvetica Neue"/>
              </a:rPr>
              <a:t>I</a:t>
            </a:r>
            <a:r>
              <a:rPr lang="en" sz="1500" dirty="0" smtClean="0">
                <a:solidFill>
                  <a:srgbClr val="203864"/>
                </a:solidFill>
                <a:latin typeface="Helvetica Neue"/>
                <a:cs typeface="Helvetica Neue"/>
              </a:rPr>
              <a:t>nternational, multidisciplinary scholars will attend and CUI’s guidance will ensure participation by key Atlanta academic and civic leaders. </a:t>
            </a:r>
            <a:endParaRPr lang="en" sz="1500" dirty="0">
              <a:solidFill>
                <a:srgbClr val="203864"/>
              </a:solidFill>
              <a:latin typeface="Helvetica Neue"/>
              <a:cs typeface="Helvetica Neue"/>
            </a:endParaRPr>
          </a:p>
        </p:txBody>
      </p:sp>
      <p:pic>
        <p:nvPicPr>
          <p:cNvPr id="7" name="Shape 17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27148" y="957037"/>
            <a:ext cx="4294197" cy="5429250"/>
          </a:xfrm>
          <a:prstGeom prst="rect">
            <a:avLst/>
          </a:prstGeom>
          <a:noFill/>
          <a:ln>
            <a:noFill/>
          </a:ln>
        </p:spPr>
      </p:pic>
    </p:spTree>
    <p:extLst>
      <p:ext uri="{BB962C8B-B14F-4D97-AF65-F5344CB8AC3E}">
        <p14:creationId xmlns:p14="http://schemas.microsoft.com/office/powerpoint/2010/main" val="226869070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txBox="1">
            <a:spLocks/>
          </p:cNvSpPr>
          <p:nvPr/>
        </p:nvSpPr>
        <p:spPr>
          <a:xfrm>
            <a:off x="1235675" y="1919416"/>
            <a:ext cx="7323370" cy="4360198"/>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2000" b="1" dirty="0" smtClean="0">
                <a:solidFill>
                  <a:srgbClr val="002B58"/>
                </a:solidFill>
                <a:latin typeface="Helvetica Neue"/>
                <a:cs typeface="Helvetica Neue"/>
              </a:rPr>
              <a:t>Infrastructure for Healthcare Transformation</a:t>
            </a:r>
            <a:r>
              <a:rPr lang="en-US" sz="2000" dirty="0" smtClean="0">
                <a:solidFill>
                  <a:srgbClr val="002B58"/>
                </a:solidFill>
                <a:latin typeface="Helvetica Neue"/>
                <a:cs typeface="Helvetica Neue"/>
              </a:rPr>
              <a:t>:</a:t>
            </a:r>
            <a:r>
              <a:rPr lang="en-US" sz="2000" dirty="0">
                <a:solidFill>
                  <a:srgbClr val="002B58"/>
                </a:solidFill>
                <a:latin typeface="Helvetica Neue"/>
                <a:cs typeface="Helvetica Neue"/>
              </a:rPr>
              <a:t/>
            </a:r>
            <a:br>
              <a:rPr lang="en-US" sz="2000" dirty="0">
                <a:solidFill>
                  <a:srgbClr val="002B58"/>
                </a:solidFill>
                <a:latin typeface="Helvetica Neue"/>
                <a:cs typeface="Helvetica Neue"/>
              </a:rPr>
            </a:br>
            <a:r>
              <a:rPr lang="en-US" sz="2000" dirty="0" smtClean="0">
                <a:solidFill>
                  <a:srgbClr val="002B58"/>
                </a:solidFill>
                <a:latin typeface="Helvetica Neue"/>
                <a:cs typeface="Helvetica Neue"/>
              </a:rPr>
              <a:t>interoperability + HPC + Data + Analytics Support</a:t>
            </a:r>
          </a:p>
          <a:p>
            <a:pPr algn="l">
              <a:lnSpc>
                <a:spcPct val="100000"/>
              </a:lnSpc>
            </a:pPr>
            <a:r>
              <a:rPr lang="en-US" sz="2000" b="1" dirty="0" smtClean="0">
                <a:solidFill>
                  <a:srgbClr val="002B58"/>
                </a:solidFill>
                <a:latin typeface="Helvetica Neue"/>
                <a:cs typeface="Helvetica Neue"/>
              </a:rPr>
              <a:t>ERC and Major Research Proposals</a:t>
            </a:r>
          </a:p>
          <a:p>
            <a:pPr algn="l">
              <a:lnSpc>
                <a:spcPct val="100000"/>
              </a:lnSpc>
            </a:pPr>
            <a:r>
              <a:rPr lang="en-US" sz="2000" b="1" dirty="0" smtClean="0">
                <a:solidFill>
                  <a:srgbClr val="002B58"/>
                </a:solidFill>
                <a:latin typeface="Helvetica Neue"/>
                <a:cs typeface="Helvetica Neue"/>
              </a:rPr>
              <a:t>GA STEM Event co-hosted with TAG</a:t>
            </a:r>
          </a:p>
          <a:p>
            <a:pPr algn="l">
              <a:lnSpc>
                <a:spcPct val="100000"/>
              </a:lnSpc>
            </a:pPr>
            <a:r>
              <a:rPr lang="en-US" sz="2000" b="1" dirty="0" smtClean="0">
                <a:solidFill>
                  <a:srgbClr val="002B58"/>
                </a:solidFill>
                <a:latin typeface="Helvetica Neue"/>
                <a:cs typeface="Helvetica Neue"/>
              </a:rPr>
              <a:t>Wearable Computing Forum</a:t>
            </a:r>
          </a:p>
          <a:p>
            <a:pPr algn="l">
              <a:lnSpc>
                <a:spcPct val="100000"/>
              </a:lnSpc>
            </a:pPr>
            <a:r>
              <a:rPr lang="en-US" sz="2000" b="1" dirty="0" smtClean="0">
                <a:solidFill>
                  <a:srgbClr val="002B58"/>
                </a:solidFill>
                <a:latin typeface="Helvetica Neue"/>
                <a:cs typeface="Helvetica Neue"/>
              </a:rPr>
              <a:t>GT Informs PCAST Report on Aging and Technology</a:t>
            </a:r>
          </a:p>
          <a:p>
            <a:pPr algn="l">
              <a:lnSpc>
                <a:spcPct val="100000"/>
              </a:lnSpc>
            </a:pPr>
            <a:r>
              <a:rPr lang="en-US" sz="2000" b="1" dirty="0" smtClean="0">
                <a:solidFill>
                  <a:srgbClr val="002B58"/>
                </a:solidFill>
                <a:latin typeface="Helvetica Neue"/>
                <a:cs typeface="Helvetica Neue"/>
              </a:rPr>
              <a:t>GT Civic Computing Living Labs Presented at HCII 2015</a:t>
            </a:r>
            <a:r>
              <a:rPr lang="en-US" sz="2000" dirty="0" smtClean="0">
                <a:solidFill>
                  <a:srgbClr val="002B58"/>
                </a:solidFill>
                <a:latin typeface="Helvetica Neue"/>
                <a:cs typeface="Helvetica Neue"/>
              </a:rPr>
              <a:t/>
            </a:r>
            <a:br>
              <a:rPr lang="en-US" sz="2000" dirty="0" smtClean="0">
                <a:solidFill>
                  <a:srgbClr val="002B58"/>
                </a:solidFill>
                <a:latin typeface="Helvetica Neue"/>
                <a:cs typeface="Helvetica Neue"/>
              </a:rPr>
            </a:br>
            <a:r>
              <a:rPr lang="en-US" sz="2000" dirty="0" smtClean="0">
                <a:solidFill>
                  <a:srgbClr val="002B58"/>
                </a:solidFill>
                <a:latin typeface="Helvetica Neue"/>
                <a:cs typeface="Helvetica Neue"/>
              </a:rPr>
              <a:t>Midtown Buzz, Cycle Atlanta, GT Journey, CIC and Argon</a:t>
            </a:r>
          </a:p>
          <a:p>
            <a:pPr algn="l">
              <a:lnSpc>
                <a:spcPct val="100000"/>
              </a:lnSpc>
            </a:pPr>
            <a:endParaRPr lang="en-US" sz="2000" dirty="0" smtClean="0">
              <a:solidFill>
                <a:srgbClr val="002B58"/>
              </a:solidFill>
              <a:latin typeface="Helvetica Neue"/>
              <a:cs typeface="Helvetica Neue"/>
            </a:endParaRPr>
          </a:p>
        </p:txBody>
      </p:sp>
      <p:sp>
        <p:nvSpPr>
          <p:cNvPr id="4" name="Title 1"/>
          <p:cNvSpPr txBox="1">
            <a:spLocks/>
          </p:cNvSpPr>
          <p:nvPr/>
        </p:nvSpPr>
        <p:spPr>
          <a:xfrm>
            <a:off x="1235676" y="1188590"/>
            <a:ext cx="7224677"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dirty="0" smtClean="0">
                <a:solidFill>
                  <a:srgbClr val="002B58"/>
                </a:solidFill>
                <a:latin typeface="HelveticaNeueLT Std Med" panose="020B0604020202020204" pitchFamily="34" charset="0"/>
              </a:rPr>
              <a:t>IPaT Highlights</a:t>
            </a:r>
            <a:endParaRPr lang="en-US" sz="3000" dirty="0">
              <a:solidFill>
                <a:srgbClr val="002B58"/>
              </a:solidFill>
              <a:latin typeface="HelveticaNeueLT Std Med" panose="020B0604020202020204" pitchFamily="34" charset="0"/>
            </a:endParaRPr>
          </a:p>
        </p:txBody>
      </p:sp>
    </p:spTree>
    <p:extLst>
      <p:ext uri="{BB962C8B-B14F-4D97-AF65-F5344CB8AC3E}">
        <p14:creationId xmlns:p14="http://schemas.microsoft.com/office/powerpoint/2010/main" val="27750424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Shape 186"/>
          <p:cNvSpPr txBox="1">
            <a:spLocks/>
          </p:cNvSpPr>
          <p:nvPr/>
        </p:nvSpPr>
        <p:spPr>
          <a:xfrm>
            <a:off x="4783738" y="1022510"/>
            <a:ext cx="4189135" cy="3725699"/>
          </a:xfrm>
          <a:prstGeom prst="rect">
            <a:avLst/>
          </a:prstGeom>
        </p:spPr>
        <p:txBody>
          <a:bodyPr vert="horz"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38000"/>
              </a:lnSpc>
              <a:spcBef>
                <a:spcPts val="0"/>
              </a:spcBef>
            </a:pPr>
            <a:r>
              <a:rPr lang="en" sz="3000" b="1" dirty="0" smtClean="0">
                <a:solidFill>
                  <a:srgbClr val="203864"/>
                </a:solidFill>
                <a:latin typeface="Helvetica Neue"/>
                <a:cs typeface="Helvetica Neue"/>
              </a:rPr>
              <a:t>Join the </a:t>
            </a:r>
          </a:p>
          <a:p>
            <a:pPr>
              <a:lnSpc>
                <a:spcPct val="138000"/>
              </a:lnSpc>
              <a:spcBef>
                <a:spcPts val="0"/>
              </a:spcBef>
            </a:pPr>
            <a:r>
              <a:rPr lang="en" sz="3000" b="1" dirty="0" smtClean="0">
                <a:solidFill>
                  <a:srgbClr val="203864"/>
                </a:solidFill>
                <a:latin typeface="Helvetica Neue"/>
                <a:cs typeface="Helvetica Neue"/>
              </a:rPr>
              <a:t>Urban Innovation Conversation</a:t>
            </a:r>
          </a:p>
          <a:p>
            <a:pPr>
              <a:lnSpc>
                <a:spcPct val="138000"/>
              </a:lnSpc>
              <a:spcBef>
                <a:spcPts val="0"/>
              </a:spcBef>
            </a:pPr>
            <a:endParaRPr lang="en" sz="2000" dirty="0" smtClean="0">
              <a:solidFill>
                <a:srgbClr val="203864"/>
              </a:solidFill>
              <a:latin typeface="Helvetica Neue"/>
              <a:cs typeface="Helvetica Neue"/>
            </a:endParaRPr>
          </a:p>
          <a:p>
            <a:pPr>
              <a:lnSpc>
                <a:spcPct val="138000"/>
              </a:lnSpc>
              <a:spcBef>
                <a:spcPts val="0"/>
              </a:spcBef>
              <a:buClr>
                <a:prstClr val="black"/>
              </a:buClr>
              <a:buSzPct val="55000"/>
              <a:buFont typeface="Arial"/>
              <a:buNone/>
            </a:pPr>
            <a:r>
              <a:rPr lang="en" sz="2000" dirty="0" smtClean="0">
                <a:solidFill>
                  <a:srgbClr val="203864"/>
                </a:solidFill>
                <a:latin typeface="Helvetica Neue"/>
                <a:cs typeface="Helvetica Neue"/>
              </a:rPr>
              <a:t>DM Smith Building</a:t>
            </a:r>
          </a:p>
          <a:p>
            <a:pPr>
              <a:lnSpc>
                <a:spcPct val="138000"/>
              </a:lnSpc>
              <a:spcBef>
                <a:spcPts val="0"/>
              </a:spcBef>
              <a:buClr>
                <a:prstClr val="black"/>
              </a:buClr>
              <a:buSzPct val="55000"/>
              <a:buFont typeface="Arial"/>
              <a:buNone/>
            </a:pPr>
            <a:r>
              <a:rPr lang="en" sz="2000" dirty="0" smtClean="0">
                <a:solidFill>
                  <a:srgbClr val="203864"/>
                </a:solidFill>
                <a:latin typeface="Helvetica Neue"/>
                <a:cs typeface="Helvetica Neue"/>
              </a:rPr>
              <a:t>685 Cherry Street</a:t>
            </a:r>
          </a:p>
          <a:p>
            <a:pPr>
              <a:lnSpc>
                <a:spcPct val="138000"/>
              </a:lnSpc>
              <a:spcBef>
                <a:spcPts val="0"/>
              </a:spcBef>
              <a:buClr>
                <a:prstClr val="black"/>
              </a:buClr>
              <a:buSzPct val="55000"/>
              <a:buFont typeface="Arial"/>
              <a:buNone/>
            </a:pPr>
            <a:r>
              <a:rPr lang="en" sz="2000" dirty="0" smtClean="0">
                <a:solidFill>
                  <a:srgbClr val="203864"/>
                </a:solidFill>
                <a:latin typeface="Helvetica Neue"/>
                <a:cs typeface="Helvetica Neue"/>
              </a:rPr>
              <a:t>Atlanta, GA 30332-0345</a:t>
            </a:r>
          </a:p>
          <a:p>
            <a:pPr>
              <a:lnSpc>
                <a:spcPct val="138000"/>
              </a:lnSpc>
              <a:spcBef>
                <a:spcPts val="0"/>
              </a:spcBef>
            </a:pPr>
            <a:r>
              <a:rPr lang="en" sz="2000" dirty="0" smtClean="0">
                <a:solidFill>
                  <a:srgbClr val="203864"/>
                </a:solidFill>
                <a:latin typeface="Helvetica Neue"/>
                <a:cs typeface="Helvetica Neue"/>
              </a:rPr>
              <a:t>404.385.7224</a:t>
            </a:r>
          </a:p>
          <a:p>
            <a:pPr>
              <a:spcBef>
                <a:spcPts val="0"/>
              </a:spcBef>
            </a:pPr>
            <a:r>
              <a:rPr lang="en" sz="2000" dirty="0" smtClean="0">
                <a:solidFill>
                  <a:srgbClr val="203864"/>
                </a:solidFill>
                <a:latin typeface="Helvetica Neue"/>
                <a:cs typeface="Helvetica Neue"/>
              </a:rPr>
              <a:t>urbaninnovation@gatech.edu</a:t>
            </a:r>
            <a:endParaRPr lang="en" sz="2000" dirty="0">
              <a:solidFill>
                <a:srgbClr val="203864"/>
              </a:solidFill>
              <a:latin typeface="Helvetica Neue"/>
              <a:cs typeface="Helvetica Neue"/>
            </a:endParaRPr>
          </a:p>
        </p:txBody>
      </p:sp>
      <p:pic>
        <p:nvPicPr>
          <p:cNvPr id="11" name="Shape 18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27599" y="959241"/>
            <a:ext cx="3679652" cy="4731700"/>
          </a:xfrm>
          <a:prstGeom prst="rect">
            <a:avLst/>
          </a:prstGeom>
          <a:noFill/>
          <a:ln>
            <a:noFill/>
          </a:ln>
        </p:spPr>
      </p:pic>
    </p:spTree>
    <p:extLst>
      <p:ext uri="{BB962C8B-B14F-4D97-AF65-F5344CB8AC3E}">
        <p14:creationId xmlns:p14="http://schemas.microsoft.com/office/powerpoint/2010/main" val="364423241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987774" y="144438"/>
            <a:ext cx="8076714" cy="754060"/>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dirty="0" smtClean="0">
                <a:solidFill>
                  <a:srgbClr val="002060"/>
                </a:solidFill>
                <a:latin typeface="HelveticaNeueLT Std Med" panose="020B0604020202020204" pitchFamily="34" charset="0"/>
              </a:rPr>
              <a:t>Pediatric Healthcare Delivery</a:t>
            </a:r>
            <a:endParaRPr lang="en-US" sz="3200" dirty="0">
              <a:solidFill>
                <a:srgbClr val="002060"/>
              </a:solidFill>
              <a:latin typeface="HelveticaNeueLT Std Med" panose="020B0604020202020204" pitchFamily="34" charset="0"/>
            </a:endParaRPr>
          </a:p>
        </p:txBody>
      </p:sp>
    </p:spTree>
    <p:extLst>
      <p:ext uri="{BB962C8B-B14F-4D97-AF65-F5344CB8AC3E}">
        <p14:creationId xmlns:p14="http://schemas.microsoft.com/office/powerpoint/2010/main" val="374650389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http://www.camptwinlakes.org/medias/fetch/partner_CHO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45389" y="3074603"/>
            <a:ext cx="1915795" cy="150709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987774" y="144438"/>
            <a:ext cx="8076714" cy="754060"/>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dirty="0" smtClean="0">
                <a:solidFill>
                  <a:srgbClr val="002060"/>
                </a:solidFill>
                <a:latin typeface="HelveticaNeueLT Std Med" panose="020B0604020202020204" pitchFamily="34" charset="0"/>
              </a:rPr>
              <a:t>Pediatric Healthcare Delivery</a:t>
            </a:r>
            <a:endParaRPr lang="en-US" sz="3200" dirty="0">
              <a:solidFill>
                <a:srgbClr val="002060"/>
              </a:solidFill>
              <a:latin typeface="HelveticaNeueLT Std Med" panose="020B0604020202020204" pitchFamily="34" charset="0"/>
            </a:endParaRPr>
          </a:p>
        </p:txBody>
      </p:sp>
      <p:sp>
        <p:nvSpPr>
          <p:cNvPr id="9" name="TextBox 8"/>
          <p:cNvSpPr txBox="1"/>
          <p:nvPr/>
        </p:nvSpPr>
        <p:spPr>
          <a:xfrm>
            <a:off x="938777" y="1256306"/>
            <a:ext cx="9023450" cy="2369880"/>
          </a:xfrm>
          <a:prstGeom prst="rect">
            <a:avLst/>
          </a:prstGeom>
          <a:noFill/>
        </p:spPr>
        <p:txBody>
          <a:bodyPr wrap="none" rtlCol="0">
            <a:spAutoFit/>
          </a:bodyPr>
          <a:lstStyle/>
          <a:p>
            <a:r>
              <a:rPr lang="en-US" sz="2800" dirty="0" smtClean="0">
                <a:solidFill>
                  <a:srgbClr val="203864"/>
                </a:solidFill>
                <a:latin typeface="Helvetica Neue"/>
                <a:cs typeface="Helvetica Neue"/>
              </a:rPr>
              <a:t>Sherry </a:t>
            </a:r>
            <a:r>
              <a:rPr lang="en-US" sz="2800" dirty="0" err="1" smtClean="0">
                <a:solidFill>
                  <a:srgbClr val="203864"/>
                </a:solidFill>
                <a:latin typeface="Helvetica Neue"/>
                <a:cs typeface="Helvetica Neue"/>
              </a:rPr>
              <a:t>Farrugia</a:t>
            </a:r>
            <a:r>
              <a:rPr lang="en-US" sz="2800" dirty="0" smtClean="0">
                <a:solidFill>
                  <a:srgbClr val="203864"/>
                </a:solidFill>
                <a:latin typeface="Helvetica Neue"/>
                <a:cs typeface="Helvetica Neue"/>
              </a:rPr>
              <a:t> – Children’s Healthcare Annual Report</a:t>
            </a:r>
          </a:p>
          <a:p>
            <a:endParaRPr lang="en-US" sz="2400" dirty="0">
              <a:solidFill>
                <a:prstClr val="black"/>
              </a:solidFill>
              <a:latin typeface="Calibri"/>
            </a:endParaRPr>
          </a:p>
          <a:p>
            <a:endParaRPr lang="en-US" sz="2400" dirty="0" smtClean="0">
              <a:solidFill>
                <a:prstClr val="black"/>
              </a:solidFill>
              <a:latin typeface="Calibri"/>
            </a:endParaRPr>
          </a:p>
          <a:p>
            <a:endParaRPr lang="en-US" sz="2400" dirty="0">
              <a:solidFill>
                <a:prstClr val="black"/>
              </a:solidFill>
              <a:latin typeface="Calibri"/>
            </a:endParaRPr>
          </a:p>
          <a:p>
            <a:endParaRPr lang="en-US" sz="2400" dirty="0" smtClean="0">
              <a:solidFill>
                <a:prstClr val="black"/>
              </a:solidFill>
              <a:latin typeface="Calibri"/>
            </a:endParaRPr>
          </a:p>
          <a:p>
            <a:endParaRPr lang="en-US" sz="2400" dirty="0">
              <a:solidFill>
                <a:prstClr val="black"/>
              </a:solidFill>
              <a:latin typeface="Calibri"/>
            </a:endParaRPr>
          </a:p>
        </p:txBody>
      </p:sp>
      <p:pic>
        <p:nvPicPr>
          <p:cNvPr id="1030" name="Picture 6" descr="https://scontent-atl1-1.xx.fbcdn.net/hphotos-xpf1/v/t1.0-9/10404224_10152715648436674_1045757596396906180_n.jpg?oh=7837f871791e22802634c19b66222727&amp;oe=567F979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50421" y="1854821"/>
            <a:ext cx="4575451" cy="45754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1598813" y="1831395"/>
            <a:ext cx="4635260" cy="4635260"/>
          </a:xfrm>
          <a:prstGeom prst="rect">
            <a:avLst/>
          </a:prstGeom>
        </p:spPr>
      </p:pic>
    </p:spTree>
    <p:extLst>
      <p:ext uri="{BB962C8B-B14F-4D97-AF65-F5344CB8AC3E}">
        <p14:creationId xmlns:p14="http://schemas.microsoft.com/office/powerpoint/2010/main" val="4277962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987774" y="144438"/>
            <a:ext cx="8076714" cy="754060"/>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dirty="0" smtClean="0">
                <a:solidFill>
                  <a:srgbClr val="002060"/>
                </a:solidFill>
                <a:latin typeface="HelveticaNeueLT Std Med" panose="020B0604020202020204" pitchFamily="34" charset="0"/>
              </a:rPr>
              <a:t>Pediatric Healthcare Delivery</a:t>
            </a:r>
            <a:endParaRPr lang="en-US" sz="3200" dirty="0">
              <a:solidFill>
                <a:srgbClr val="002060"/>
              </a:solidFill>
              <a:latin typeface="HelveticaNeueLT Std Med" panose="020B0604020202020204" pitchFamily="34" charset="0"/>
            </a:endParaRPr>
          </a:p>
        </p:txBody>
      </p:sp>
      <p:sp>
        <p:nvSpPr>
          <p:cNvPr id="9" name="TextBox 8"/>
          <p:cNvSpPr txBox="1"/>
          <p:nvPr/>
        </p:nvSpPr>
        <p:spPr>
          <a:xfrm>
            <a:off x="874645" y="2441050"/>
            <a:ext cx="2544286" cy="2800767"/>
          </a:xfrm>
          <a:prstGeom prst="rect">
            <a:avLst/>
          </a:prstGeom>
          <a:noFill/>
        </p:spPr>
        <p:txBody>
          <a:bodyPr wrap="none" rtlCol="0">
            <a:spAutoFit/>
          </a:bodyPr>
          <a:lstStyle/>
          <a:p>
            <a:r>
              <a:rPr lang="en-US" sz="2800" dirty="0" smtClean="0">
                <a:solidFill>
                  <a:srgbClr val="203864"/>
                </a:solidFill>
                <a:latin typeface="Helvetica Neue"/>
                <a:cs typeface="Helvetica Neue"/>
              </a:rPr>
              <a:t>Leanne West – </a:t>
            </a:r>
          </a:p>
          <a:p>
            <a:r>
              <a:rPr lang="en-US" sz="2800" dirty="0" smtClean="0">
                <a:solidFill>
                  <a:srgbClr val="203864"/>
                </a:solidFill>
                <a:latin typeface="Helvetica Neue"/>
                <a:cs typeface="Helvetica Neue"/>
              </a:rPr>
              <a:t>“Quick Wins”</a:t>
            </a:r>
          </a:p>
          <a:p>
            <a:endParaRPr lang="en-US" sz="2400" dirty="0">
              <a:solidFill>
                <a:prstClr val="black"/>
              </a:solidFill>
              <a:latin typeface="Calibri"/>
            </a:endParaRPr>
          </a:p>
          <a:p>
            <a:endParaRPr lang="en-US" sz="2400" dirty="0" smtClean="0">
              <a:solidFill>
                <a:prstClr val="black"/>
              </a:solidFill>
              <a:latin typeface="Calibri"/>
            </a:endParaRPr>
          </a:p>
          <a:p>
            <a:endParaRPr lang="en-US" sz="2400" dirty="0">
              <a:solidFill>
                <a:prstClr val="black"/>
              </a:solidFill>
              <a:latin typeface="Calibri"/>
            </a:endParaRPr>
          </a:p>
          <a:p>
            <a:endParaRPr lang="en-US" sz="2400" dirty="0" smtClean="0">
              <a:solidFill>
                <a:prstClr val="black"/>
              </a:solidFill>
              <a:latin typeface="Calibri"/>
            </a:endParaRPr>
          </a:p>
          <a:p>
            <a:endParaRPr lang="en-US" sz="2400" dirty="0">
              <a:solidFill>
                <a:prstClr val="black"/>
              </a:solidFill>
              <a:latin typeface="Calibri"/>
            </a:endParaRPr>
          </a:p>
        </p:txBody>
      </p:sp>
      <p:pic>
        <p:nvPicPr>
          <p:cNvPr id="4098" name="Picture 2" descr="http://www.news.gatech.edu/sites/default/files/uploads/images/S_14C10302-P19-00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86836" y="1711864"/>
            <a:ext cx="5542478" cy="4489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96902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1276953" y="412783"/>
            <a:ext cx="8076714" cy="754060"/>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700" dirty="0" smtClean="0">
                <a:solidFill>
                  <a:srgbClr val="002060"/>
                </a:solidFill>
                <a:latin typeface="HelveticaNeueLT Std Med" panose="020B0604020202020204" pitchFamily="34" charset="0"/>
              </a:rPr>
              <a:t>Protected Health Data Infrastructure</a:t>
            </a:r>
            <a:br>
              <a:rPr lang="en-US" sz="2700" dirty="0" smtClean="0">
                <a:solidFill>
                  <a:srgbClr val="002060"/>
                </a:solidFill>
                <a:latin typeface="HelveticaNeueLT Std Med" panose="020B0604020202020204" pitchFamily="34" charset="0"/>
              </a:rPr>
            </a:br>
            <a:r>
              <a:rPr lang="en-US" sz="2700" dirty="0" smtClean="0">
                <a:solidFill>
                  <a:srgbClr val="002060"/>
                </a:solidFill>
                <a:latin typeface="HelveticaNeueLT Std Med" panose="020B0604020202020204" pitchFamily="34" charset="0"/>
              </a:rPr>
              <a:t>(Richard Starr)</a:t>
            </a:r>
            <a:endParaRPr lang="en-US" sz="2700" dirty="0">
              <a:solidFill>
                <a:srgbClr val="002060"/>
              </a:solidFill>
              <a:latin typeface="HelveticaNeueLT Std Med" panose="020B0604020202020204" pitchFamily="34" charset="0"/>
            </a:endParaRPr>
          </a:p>
        </p:txBody>
      </p:sp>
      <p:sp>
        <p:nvSpPr>
          <p:cNvPr id="2" name="Rectangle 1"/>
          <p:cNvSpPr/>
          <p:nvPr/>
        </p:nvSpPr>
        <p:spPr>
          <a:xfrm>
            <a:off x="1351722" y="1413334"/>
            <a:ext cx="6901732" cy="3477875"/>
          </a:xfrm>
          <a:prstGeom prst="rect">
            <a:avLst/>
          </a:prstGeom>
        </p:spPr>
        <p:txBody>
          <a:bodyPr wrap="square">
            <a:spAutoFit/>
          </a:bodyPr>
          <a:lstStyle/>
          <a:p>
            <a:pPr marL="342900" indent="-342900">
              <a:buSzPct val="150000"/>
              <a:buFont typeface="Arial" panose="020B0604020202020204" pitchFamily="34" charset="0"/>
              <a:buChar char="•"/>
            </a:pPr>
            <a:r>
              <a:rPr lang="en-US" sz="2000" dirty="0">
                <a:solidFill>
                  <a:srgbClr val="002B58"/>
                </a:solidFill>
                <a:latin typeface="HelveticaNeueLT Std" panose="020B0604020202020204" pitchFamily="34" charset="0"/>
              </a:rPr>
              <a:t>New 2010-2011 CMS data for all 50 States and adding adults.  Arriving soon!</a:t>
            </a:r>
          </a:p>
          <a:p>
            <a:pPr marL="342900" indent="-342900">
              <a:buSzPct val="150000"/>
              <a:buFont typeface="Arial" panose="020B0604020202020204" pitchFamily="34" charset="0"/>
              <a:buChar char="•"/>
            </a:pPr>
            <a:r>
              <a:rPr lang="en-US" sz="2000" dirty="0">
                <a:solidFill>
                  <a:srgbClr val="002B58"/>
                </a:solidFill>
                <a:latin typeface="HelveticaNeueLT Std" panose="020B0604020202020204" pitchFamily="34" charset="0"/>
              </a:rPr>
              <a:t>If you are getting health data on campus, you need DUA and IRB approvals.</a:t>
            </a:r>
          </a:p>
          <a:p>
            <a:pPr marL="342900" indent="-342900">
              <a:buSzPct val="150000"/>
              <a:buFont typeface="Arial" panose="020B0604020202020204" pitchFamily="34" charset="0"/>
              <a:buChar char="•"/>
            </a:pPr>
            <a:r>
              <a:rPr lang="en-US" sz="2000" dirty="0">
                <a:solidFill>
                  <a:srgbClr val="002B58"/>
                </a:solidFill>
                <a:latin typeface="HelveticaNeueLT Std" panose="020B0604020202020204" pitchFamily="34" charset="0"/>
              </a:rPr>
              <a:t>Standardizing on OMOP and OHDSI common data model and infrastructure.  ( </a:t>
            </a:r>
            <a:r>
              <a:rPr lang="en-US" sz="2000" dirty="0">
                <a:solidFill>
                  <a:srgbClr val="002B58"/>
                </a:solidFill>
                <a:latin typeface="HelveticaNeueLT Std" panose="020B0604020202020204" pitchFamily="34" charset="0"/>
                <a:hlinkClick r:id="rId3"/>
              </a:rPr>
              <a:t>http://www.ohdsi.org</a:t>
            </a:r>
            <a:r>
              <a:rPr lang="en-US" sz="2000" dirty="0">
                <a:solidFill>
                  <a:srgbClr val="002B58"/>
                </a:solidFill>
                <a:latin typeface="HelveticaNeueLT Std" panose="020B0604020202020204" pitchFamily="34" charset="0"/>
              </a:rPr>
              <a:t> )</a:t>
            </a:r>
          </a:p>
          <a:p>
            <a:pPr marL="342900" indent="-342900">
              <a:buSzPct val="150000"/>
              <a:buFont typeface="Arial" panose="020B0604020202020204" pitchFamily="34" charset="0"/>
              <a:buChar char="•"/>
            </a:pPr>
            <a:r>
              <a:rPr lang="en-US" sz="2000" dirty="0">
                <a:solidFill>
                  <a:srgbClr val="002B58"/>
                </a:solidFill>
                <a:latin typeface="HelveticaNeueLT Std" panose="020B0604020202020204" pitchFamily="34" charset="0"/>
              </a:rPr>
              <a:t>Health Data training session Friday, October 16</a:t>
            </a:r>
            <a:r>
              <a:rPr lang="en-US" sz="2000" baseline="30000" dirty="0">
                <a:solidFill>
                  <a:srgbClr val="002B58"/>
                </a:solidFill>
                <a:latin typeface="HelveticaNeueLT Std" panose="020B0604020202020204" pitchFamily="34" charset="0"/>
              </a:rPr>
              <a:t>th</a:t>
            </a:r>
            <a:r>
              <a:rPr lang="en-US" sz="2000" dirty="0">
                <a:solidFill>
                  <a:srgbClr val="002B58"/>
                </a:solidFill>
                <a:latin typeface="HelveticaNeueLT Std" panose="020B0604020202020204" pitchFamily="34" charset="0"/>
              </a:rPr>
              <a:t>.  Potential topics include OMOP/OHDSI, data management plans, IRB processes.</a:t>
            </a:r>
          </a:p>
          <a:p>
            <a:pPr marL="342900" indent="-342900">
              <a:buSzPct val="150000"/>
              <a:buFont typeface="Arial" panose="020B0604020202020204" pitchFamily="34" charset="0"/>
              <a:buChar char="•"/>
            </a:pPr>
            <a:r>
              <a:rPr lang="en-US" sz="2000" dirty="0">
                <a:solidFill>
                  <a:srgbClr val="002B58"/>
                </a:solidFill>
                <a:latin typeface="HelveticaNeueLT Std" panose="020B0604020202020204" pitchFamily="34" charset="0"/>
              </a:rPr>
              <a:t>If you have any questions or need further information, email us at </a:t>
            </a:r>
            <a:r>
              <a:rPr lang="en-US" sz="2000" dirty="0">
                <a:solidFill>
                  <a:srgbClr val="002B58"/>
                </a:solidFill>
                <a:latin typeface="HelveticaNeueLT Std" panose="020B0604020202020204" pitchFamily="34" charset="0"/>
                <a:hlinkClick r:id="rId4"/>
              </a:rPr>
              <a:t>phdi@gatech.edu</a:t>
            </a:r>
            <a:r>
              <a:rPr lang="en-US" sz="2000" dirty="0">
                <a:solidFill>
                  <a:srgbClr val="002B58"/>
                </a:solidFill>
                <a:latin typeface="HelveticaNeueLT Std" panose="020B0604020202020204" pitchFamily="34" charset="0"/>
              </a:rPr>
              <a:t> or come see us.</a:t>
            </a:r>
          </a:p>
        </p:txBody>
      </p:sp>
      <p:pic>
        <p:nvPicPr>
          <p:cNvPr id="6146" name="Picture 2" descr="http://a.abcnews.com/images/Entertainment/AP_ringo_starr_jef_150417_16x9t_384.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4887125"/>
            <a:ext cx="3503776" cy="1970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3317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1038066" y="144438"/>
            <a:ext cx="8076714" cy="754060"/>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dirty="0" smtClean="0">
                <a:solidFill>
                  <a:srgbClr val="002060"/>
                </a:solidFill>
                <a:latin typeface="HelveticaNeueLT Std Med" panose="020B0604020202020204" pitchFamily="34" charset="0"/>
              </a:rPr>
              <a:t>Pediatric Research (Julie Swann)</a:t>
            </a:r>
            <a:endParaRPr lang="en-US" sz="3200" dirty="0">
              <a:solidFill>
                <a:srgbClr val="002060"/>
              </a:solidFill>
              <a:latin typeface="HelveticaNeueLT Std Med" panose="020B0604020202020204" pitchFamily="34" charset="0"/>
            </a:endParaRPr>
          </a:p>
        </p:txBody>
      </p:sp>
      <p:sp>
        <p:nvSpPr>
          <p:cNvPr id="9" name="TextBox 8"/>
          <p:cNvSpPr txBox="1"/>
          <p:nvPr/>
        </p:nvSpPr>
        <p:spPr>
          <a:xfrm>
            <a:off x="1049573" y="1665464"/>
            <a:ext cx="7235686" cy="5262979"/>
          </a:xfrm>
          <a:prstGeom prst="rect">
            <a:avLst/>
          </a:prstGeom>
          <a:noFill/>
        </p:spPr>
        <p:txBody>
          <a:bodyPr wrap="square" rtlCol="0">
            <a:spAutoFit/>
          </a:bodyPr>
          <a:lstStyle/>
          <a:p>
            <a:pPr marL="342900" indent="-342900">
              <a:buFont typeface="Arial" panose="020B0604020202020204" pitchFamily="34" charset="0"/>
              <a:buChar char="•"/>
            </a:pPr>
            <a:r>
              <a:rPr lang="en-US" sz="2400" b="1" dirty="0" smtClean="0">
                <a:solidFill>
                  <a:prstClr val="black"/>
                </a:solidFill>
                <a:latin typeface="Helvetica Neue"/>
                <a:cs typeface="Helvetica Neue"/>
              </a:rPr>
              <a:t>Senior Design Groups – </a:t>
            </a:r>
            <a:r>
              <a:rPr lang="en-US" sz="2400" dirty="0" smtClean="0">
                <a:solidFill>
                  <a:prstClr val="black"/>
                </a:solidFill>
                <a:latin typeface="Helvetica Neue"/>
                <a:cs typeface="Helvetica Neue"/>
              </a:rPr>
              <a:t>e.g., Children’s Healthcare of Atlanta</a:t>
            </a:r>
            <a:r>
              <a:rPr lang="en-US" sz="2400" b="1" dirty="0" smtClean="0">
                <a:solidFill>
                  <a:prstClr val="black"/>
                </a:solidFill>
                <a:latin typeface="Helvetica Neue"/>
                <a:cs typeface="Helvetica Neue"/>
              </a:rPr>
              <a:t/>
            </a:r>
            <a:br>
              <a:rPr lang="en-US" sz="2400" b="1" dirty="0" smtClean="0">
                <a:solidFill>
                  <a:prstClr val="black"/>
                </a:solidFill>
                <a:latin typeface="Helvetica Neue"/>
                <a:cs typeface="Helvetica Neue"/>
              </a:rPr>
            </a:br>
            <a:endParaRPr lang="en-US" sz="2400" b="1" dirty="0" smtClean="0">
              <a:solidFill>
                <a:prstClr val="black"/>
              </a:solidFill>
              <a:latin typeface="Helvetica Neue"/>
              <a:cs typeface="Helvetica Neue"/>
            </a:endParaRPr>
          </a:p>
          <a:p>
            <a:pPr marL="342900" indent="-342900">
              <a:buFont typeface="Arial" panose="020B0604020202020204" pitchFamily="34" charset="0"/>
              <a:buChar char="•"/>
            </a:pPr>
            <a:r>
              <a:rPr lang="en-US" sz="2400" b="1" dirty="0" smtClean="0">
                <a:solidFill>
                  <a:prstClr val="black"/>
                </a:solidFill>
                <a:latin typeface="Helvetica Neue"/>
                <a:cs typeface="Helvetica Neue"/>
              </a:rPr>
              <a:t>Several pediatric research submissions - </a:t>
            </a:r>
            <a:r>
              <a:rPr lang="en-US" sz="2400" dirty="0" smtClean="0">
                <a:solidFill>
                  <a:prstClr val="black"/>
                </a:solidFill>
                <a:latin typeface="Helvetica Neue"/>
                <a:cs typeface="Helvetica Neue"/>
              </a:rPr>
              <a:t>(CDC/ Deloitte, Emory P30, Atlantic Philanthropies, etc.)</a:t>
            </a:r>
            <a:br>
              <a:rPr lang="en-US" sz="2400" dirty="0" smtClean="0">
                <a:solidFill>
                  <a:prstClr val="black"/>
                </a:solidFill>
                <a:latin typeface="Helvetica Neue"/>
                <a:cs typeface="Helvetica Neue"/>
              </a:rPr>
            </a:br>
            <a:endParaRPr lang="en-US" sz="2400" dirty="0" smtClean="0">
              <a:solidFill>
                <a:prstClr val="black"/>
              </a:solidFill>
              <a:latin typeface="Helvetica Neue"/>
              <a:cs typeface="Helvetica Neue"/>
            </a:endParaRPr>
          </a:p>
          <a:p>
            <a:pPr marL="342900" indent="-342900">
              <a:buFont typeface="Arial" panose="020B0604020202020204" pitchFamily="34" charset="0"/>
              <a:buChar char="•"/>
            </a:pPr>
            <a:r>
              <a:rPr lang="en-US" sz="2400" b="1" dirty="0" smtClean="0">
                <a:solidFill>
                  <a:prstClr val="black"/>
                </a:solidFill>
                <a:latin typeface="Helvetica Neue"/>
                <a:cs typeface="Helvetica Neue"/>
              </a:rPr>
              <a:t>Medicaid data </a:t>
            </a:r>
            <a:r>
              <a:rPr lang="en-US" sz="2400" dirty="0" smtClean="0">
                <a:solidFill>
                  <a:prstClr val="black"/>
                </a:solidFill>
                <a:latin typeface="Helvetica Neue"/>
                <a:cs typeface="Helvetica Neue"/>
              </a:rPr>
              <a:t>- </a:t>
            </a:r>
            <a:r>
              <a:rPr lang="en-US" sz="2400" dirty="0">
                <a:solidFill>
                  <a:prstClr val="black"/>
                </a:solidFill>
                <a:latin typeface="Helvetica Neue"/>
                <a:cs typeface="Helvetica Neue"/>
              </a:rPr>
              <a:t>posted information about Medicaid data and how to request access or collaboration to the Emory website</a:t>
            </a:r>
            <a:endParaRPr lang="en-US" sz="2400" dirty="0" smtClean="0">
              <a:solidFill>
                <a:prstClr val="black"/>
              </a:solidFill>
              <a:latin typeface="Helvetica Neue"/>
              <a:cs typeface="Helvetica Neue"/>
            </a:endParaRPr>
          </a:p>
          <a:p>
            <a:pPr marL="342900" indent="-342900">
              <a:buFont typeface="Arial" panose="020B0604020202020204" pitchFamily="34" charset="0"/>
              <a:buChar char="•"/>
            </a:pPr>
            <a:endParaRPr lang="en-US" sz="2400" dirty="0" smtClean="0">
              <a:solidFill>
                <a:prstClr val="black"/>
              </a:solidFill>
              <a:latin typeface="Helvetica Neue"/>
              <a:cs typeface="Helvetica Neue"/>
            </a:endParaRPr>
          </a:p>
          <a:p>
            <a:endParaRPr lang="en-US" sz="2400" dirty="0">
              <a:solidFill>
                <a:prstClr val="black"/>
              </a:solidFill>
              <a:latin typeface="Helvetica Neue"/>
              <a:cs typeface="Helvetica Neue"/>
            </a:endParaRPr>
          </a:p>
          <a:p>
            <a:endParaRPr lang="en-US" sz="2400" dirty="0" smtClean="0">
              <a:solidFill>
                <a:prstClr val="black"/>
              </a:solidFill>
              <a:latin typeface="Helvetica Neue"/>
              <a:cs typeface="Helvetica Neue"/>
            </a:endParaRPr>
          </a:p>
          <a:p>
            <a:endParaRPr lang="en-US" sz="2400" dirty="0">
              <a:solidFill>
                <a:prstClr val="black"/>
              </a:solidFill>
              <a:latin typeface="Helvetica Neue"/>
              <a:cs typeface="Helvetica Neue"/>
            </a:endParaRPr>
          </a:p>
        </p:txBody>
      </p:sp>
    </p:spTree>
    <p:extLst>
      <p:ext uri="{BB962C8B-B14F-4D97-AF65-F5344CB8AC3E}">
        <p14:creationId xmlns:p14="http://schemas.microsoft.com/office/powerpoint/2010/main" val="304252255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1113504" y="144438"/>
            <a:ext cx="8076714" cy="754060"/>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dirty="0" smtClean="0">
                <a:solidFill>
                  <a:srgbClr val="002060"/>
                </a:solidFill>
                <a:latin typeface="HelveticaNeueLT Std Med" panose="020B0604020202020204" pitchFamily="34" charset="0"/>
              </a:rPr>
              <a:t>Pediatric ERC</a:t>
            </a:r>
            <a:endParaRPr lang="en-US" sz="3200" dirty="0">
              <a:solidFill>
                <a:srgbClr val="002060"/>
              </a:solidFill>
              <a:latin typeface="HelveticaNeueLT Std Med" panose="020B0604020202020204" pitchFamily="34" charset="0"/>
            </a:endParaRPr>
          </a:p>
        </p:txBody>
      </p:sp>
      <p:pic>
        <p:nvPicPr>
          <p:cNvPr id="2050" name="Picture 2" descr="https://upload.wikimedia.org/wikipedia/en/thumb/6/69/Northwestern_University_Seal.svg/1030px-Northwestern_University_Seal.svg.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61320" y="5959221"/>
            <a:ext cx="898779" cy="89354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upload.wikimedia.org/wikipedia/commons/thumb/f/fd/GeorgiaTechSeal.svg/469px-GeorgiaTechSeal.svg.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7228" y="5918120"/>
            <a:ext cx="890546" cy="89054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upload.wikimedia.org/wikipedia/en/a/ae/Emory_University_Seal.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87774" y="5970987"/>
            <a:ext cx="890546" cy="88701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upload.wikimedia.org/wikipedia/en/a/a4/Morehouse_college_seal.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70008" y="5959221"/>
            <a:ext cx="898779" cy="89877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085315" y="1218874"/>
            <a:ext cx="7751035" cy="5096206"/>
          </a:xfrm>
        </p:spPr>
        <p:txBody>
          <a:bodyPr>
            <a:noAutofit/>
          </a:bodyPr>
          <a:lstStyle/>
          <a:p>
            <a:r>
              <a:rPr lang="en-US" sz="2400" b="1" i="1" dirty="0" smtClean="0">
                <a:latin typeface="Helvetica Neue"/>
                <a:cs typeface="Helvetica Neue"/>
              </a:rPr>
              <a:t>Focus</a:t>
            </a:r>
            <a:r>
              <a:rPr lang="en-US" sz="2400" dirty="0" smtClean="0">
                <a:latin typeface="Helvetica Neue"/>
                <a:cs typeface="Helvetica Neue"/>
              </a:rPr>
              <a:t> - Move the point of care from the hospital to the community/patient</a:t>
            </a:r>
          </a:p>
          <a:p>
            <a:r>
              <a:rPr lang="en-US" sz="2400" dirty="0">
                <a:latin typeface="Helvetica Neue"/>
                <a:cs typeface="Helvetica Neue"/>
              </a:rPr>
              <a:t>Integration of </a:t>
            </a:r>
            <a:r>
              <a:rPr lang="en-US" sz="2400" dirty="0" smtClean="0">
                <a:latin typeface="Helvetica Neue"/>
                <a:cs typeface="Helvetica Neue"/>
              </a:rPr>
              <a:t>devices/analytics/systems</a:t>
            </a:r>
          </a:p>
          <a:p>
            <a:r>
              <a:rPr lang="en-US" sz="2400" b="1" dirty="0" smtClean="0">
                <a:latin typeface="Helvetica Neue"/>
                <a:cs typeface="Helvetica Neue"/>
              </a:rPr>
              <a:t>PIs</a:t>
            </a:r>
            <a:r>
              <a:rPr lang="en-US" sz="2400" dirty="0" smtClean="0">
                <a:latin typeface="Helvetica Neue"/>
                <a:cs typeface="Helvetica Neue"/>
              </a:rPr>
              <a:t>– Wilbur Lam (BME/Emory), May Wang (BME), Kevin Maher (Emory), Julie Swann/Pinar </a:t>
            </a:r>
            <a:r>
              <a:rPr lang="en-US" sz="2400" dirty="0" err="1" smtClean="0">
                <a:latin typeface="Helvetica Neue"/>
                <a:cs typeface="Helvetica Neue"/>
              </a:rPr>
              <a:t>Keskinocak</a:t>
            </a:r>
            <a:r>
              <a:rPr lang="en-US" sz="2400" dirty="0" smtClean="0">
                <a:latin typeface="Helvetica Neue"/>
                <a:cs typeface="Helvetica Neue"/>
              </a:rPr>
              <a:t> (</a:t>
            </a:r>
            <a:r>
              <a:rPr lang="en-US" sz="2400" dirty="0" err="1" smtClean="0">
                <a:latin typeface="Helvetica Neue"/>
                <a:cs typeface="Helvetica Neue"/>
              </a:rPr>
              <a:t>ISyE</a:t>
            </a:r>
            <a:r>
              <a:rPr lang="en-US" sz="2400" dirty="0" smtClean="0">
                <a:latin typeface="Helvetica Neue"/>
                <a:cs typeface="Helvetica Neue"/>
              </a:rPr>
              <a:t>) (</a:t>
            </a:r>
            <a:r>
              <a:rPr lang="en-US" sz="2400" b="1" i="1" dirty="0" smtClean="0">
                <a:latin typeface="Helvetica Neue"/>
                <a:cs typeface="Helvetica Neue"/>
              </a:rPr>
              <a:t>and</a:t>
            </a:r>
            <a:r>
              <a:rPr lang="en-US" sz="2400" dirty="0" smtClean="0">
                <a:latin typeface="Helvetica Neue"/>
                <a:cs typeface="Helvetica Neue"/>
              </a:rPr>
              <a:t> Sherri </a:t>
            </a:r>
            <a:r>
              <a:rPr lang="en-US" sz="2400" dirty="0" err="1" smtClean="0">
                <a:latin typeface="Helvetica Neue"/>
                <a:cs typeface="Helvetica Neue"/>
              </a:rPr>
              <a:t>Farrugia</a:t>
            </a:r>
            <a:r>
              <a:rPr lang="en-US" sz="2400" dirty="0" smtClean="0">
                <a:latin typeface="Helvetica Neue"/>
                <a:cs typeface="Helvetica Neue"/>
              </a:rPr>
              <a:t> and Leanne West and Megan Denham)</a:t>
            </a:r>
          </a:p>
          <a:p>
            <a:r>
              <a:rPr lang="en-US" sz="2400" dirty="0" smtClean="0">
                <a:latin typeface="Helvetica Neue"/>
                <a:cs typeface="Helvetica Neue"/>
              </a:rPr>
              <a:t>Dates: </a:t>
            </a:r>
          </a:p>
          <a:p>
            <a:pPr lvl="1"/>
            <a:r>
              <a:rPr lang="en-US" sz="2000" dirty="0" smtClean="0">
                <a:latin typeface="Helvetica Neue"/>
                <a:cs typeface="Helvetica Neue"/>
              </a:rPr>
              <a:t>Letter of Intent – September</a:t>
            </a:r>
          </a:p>
          <a:p>
            <a:pPr lvl="1"/>
            <a:r>
              <a:rPr lang="en-US" sz="2000" dirty="0" smtClean="0">
                <a:latin typeface="Helvetica Neue"/>
                <a:cs typeface="Helvetica Neue"/>
              </a:rPr>
              <a:t>NSF Pre-proposal – October</a:t>
            </a:r>
          </a:p>
          <a:p>
            <a:r>
              <a:rPr lang="en-US" sz="2400" dirty="0" smtClean="0">
                <a:latin typeface="Helvetica Neue"/>
                <a:cs typeface="Helvetica Neue"/>
              </a:rPr>
              <a:t>If interested…let’s talk! (pgriffin@gatech.edu)</a:t>
            </a:r>
          </a:p>
          <a:p>
            <a:pPr lvl="1"/>
            <a:endParaRPr lang="en-US" sz="2000" dirty="0">
              <a:latin typeface="Helvetica Neue"/>
              <a:cs typeface="Helvetica Neue"/>
            </a:endParaRPr>
          </a:p>
        </p:txBody>
      </p:sp>
    </p:spTree>
    <p:extLst>
      <p:ext uri="{BB962C8B-B14F-4D97-AF65-F5344CB8AC3E}">
        <p14:creationId xmlns:p14="http://schemas.microsoft.com/office/powerpoint/2010/main" val="106578124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235676" y="1443089"/>
            <a:ext cx="8575912"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dirty="0">
                <a:solidFill>
                  <a:srgbClr val="002B58"/>
                </a:solidFill>
                <a:latin typeface="HelveticaNeueLT Std Med" panose="020B0604020202020204" pitchFamily="34" charset="0"/>
              </a:rPr>
              <a:t>Analytics For Transforming Health and Healthcare</a:t>
            </a:r>
            <a:r>
              <a:rPr lang="en-US" sz="3000" dirty="0" smtClean="0">
                <a:solidFill>
                  <a:srgbClr val="002B58"/>
                </a:solidFill>
                <a:latin typeface="HelveticaNeueLT Std Med" panose="020B0604020202020204" pitchFamily="34" charset="0"/>
              </a:rPr>
              <a:t>: </a:t>
            </a:r>
            <a:r>
              <a:rPr lang="en-US" sz="3000" dirty="0">
                <a:solidFill>
                  <a:srgbClr val="002B58"/>
                </a:solidFill>
                <a:latin typeface="HelveticaNeueLT Std Med" panose="020B0604020202020204" pitchFamily="34" charset="0"/>
              </a:rPr>
              <a:t>Learning Health System</a:t>
            </a:r>
          </a:p>
        </p:txBody>
      </p:sp>
    </p:spTree>
    <p:extLst>
      <p:ext uri="{BB962C8B-B14F-4D97-AF65-F5344CB8AC3E}">
        <p14:creationId xmlns:p14="http://schemas.microsoft.com/office/powerpoint/2010/main" val="41285877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235676" y="1443089"/>
            <a:ext cx="8575912"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dirty="0">
                <a:solidFill>
                  <a:srgbClr val="002B58"/>
                </a:solidFill>
                <a:latin typeface="HelveticaNeueLT Std Med" panose="020B0604020202020204" pitchFamily="34" charset="0"/>
              </a:rPr>
              <a:t>Analytics For Transforming Health and Healthcare</a:t>
            </a:r>
            <a:r>
              <a:rPr lang="en-US" sz="3000" dirty="0" smtClean="0">
                <a:solidFill>
                  <a:srgbClr val="002B58"/>
                </a:solidFill>
                <a:latin typeface="HelveticaNeueLT Std Med" panose="020B0604020202020204" pitchFamily="34" charset="0"/>
              </a:rPr>
              <a:t>: </a:t>
            </a:r>
            <a:r>
              <a:rPr lang="en-US" sz="3000" dirty="0">
                <a:solidFill>
                  <a:srgbClr val="002B58"/>
                </a:solidFill>
                <a:latin typeface="HelveticaNeueLT Std Med" panose="020B0604020202020204" pitchFamily="34" charset="0"/>
              </a:rPr>
              <a:t>Learning Health System</a:t>
            </a:r>
          </a:p>
        </p:txBody>
      </p:sp>
      <p:sp>
        <p:nvSpPr>
          <p:cNvPr id="9" name="Subtitle 2"/>
          <p:cNvSpPr txBox="1">
            <a:spLocks/>
          </p:cNvSpPr>
          <p:nvPr/>
        </p:nvSpPr>
        <p:spPr>
          <a:xfrm>
            <a:off x="1235675" y="2185591"/>
            <a:ext cx="7410352" cy="335835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2000" dirty="0">
                <a:solidFill>
                  <a:srgbClr val="002B58"/>
                </a:solidFill>
                <a:latin typeface="HelveticaNeueLT Std" panose="020B0604020202020204" pitchFamily="34" charset="0"/>
              </a:rPr>
              <a:t>Expand GT Health Analytics enterprise to encompass industry-based economic development interests:</a:t>
            </a:r>
          </a:p>
          <a:p>
            <a:pPr marL="342900" indent="-342900" algn="l">
              <a:lnSpc>
                <a:spcPct val="100000"/>
              </a:lnSpc>
              <a:buFont typeface="Arial"/>
              <a:buChar char="•"/>
            </a:pPr>
            <a:r>
              <a:rPr lang="en-US" sz="2000" dirty="0">
                <a:solidFill>
                  <a:srgbClr val="002B58"/>
                </a:solidFill>
                <a:latin typeface="HelveticaNeueLT Std" panose="020B0604020202020204" pitchFamily="34" charset="0"/>
              </a:rPr>
              <a:t>Build viable infrastructure to enable market valued industry base and translational research</a:t>
            </a:r>
          </a:p>
          <a:p>
            <a:pPr marL="342900" indent="-342900" algn="l">
              <a:lnSpc>
                <a:spcPct val="100000"/>
              </a:lnSpc>
              <a:buFont typeface="Arial"/>
              <a:buChar char="•"/>
            </a:pPr>
            <a:r>
              <a:rPr lang="en-US" sz="2000" dirty="0">
                <a:solidFill>
                  <a:srgbClr val="002B58"/>
                </a:solidFill>
                <a:latin typeface="HelveticaNeueLT Std" panose="020B0604020202020204" pitchFamily="34" charset="0"/>
              </a:rPr>
              <a:t>Establish product and services development and commercialization pipeline for research IP</a:t>
            </a:r>
          </a:p>
          <a:p>
            <a:pPr marL="342900" indent="-342900" algn="l">
              <a:lnSpc>
                <a:spcPct val="100000"/>
              </a:lnSpc>
              <a:buFont typeface="Arial"/>
              <a:buChar char="•"/>
            </a:pPr>
            <a:r>
              <a:rPr lang="en-US" sz="2000" dirty="0">
                <a:solidFill>
                  <a:srgbClr val="002B58"/>
                </a:solidFill>
                <a:latin typeface="HelveticaNeueLT Std" panose="020B0604020202020204" pitchFamily="34" charset="0"/>
              </a:rPr>
              <a:t>Forge first round long-term relationships with critical industry clients by delivering and servicing our health 1st Generation analytics products and services</a:t>
            </a:r>
          </a:p>
          <a:p>
            <a:pPr marL="342900" indent="-342900" algn="l">
              <a:lnSpc>
                <a:spcPct val="100000"/>
              </a:lnSpc>
              <a:buFont typeface="Arial"/>
              <a:buChar char="•"/>
            </a:pPr>
            <a:r>
              <a:rPr lang="en-US" sz="2000" dirty="0">
                <a:solidFill>
                  <a:srgbClr val="002B58"/>
                </a:solidFill>
                <a:latin typeface="HelveticaNeueLT Std" panose="020B0604020202020204" pitchFamily="34" charset="0"/>
              </a:rPr>
              <a:t>Reinvest sustainable GT high impact products and services revenue in scaling breadth and impact of transformative analytics products and services</a:t>
            </a:r>
          </a:p>
        </p:txBody>
      </p:sp>
    </p:spTree>
    <p:extLst>
      <p:ext uri="{BB962C8B-B14F-4D97-AF65-F5344CB8AC3E}">
        <p14:creationId xmlns:p14="http://schemas.microsoft.com/office/powerpoint/2010/main" val="33041519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235676" y="1030985"/>
            <a:ext cx="8575912"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dirty="0">
                <a:solidFill>
                  <a:srgbClr val="002B58"/>
                </a:solidFill>
                <a:latin typeface="HelveticaNeueLT Std Med" panose="020B0604020202020204" pitchFamily="34" charset="0"/>
              </a:rPr>
              <a:t>Differentiators</a:t>
            </a:r>
          </a:p>
        </p:txBody>
      </p:sp>
      <p:sp>
        <p:nvSpPr>
          <p:cNvPr id="9" name="Subtitle 2"/>
          <p:cNvSpPr txBox="1">
            <a:spLocks/>
          </p:cNvSpPr>
          <p:nvPr/>
        </p:nvSpPr>
        <p:spPr>
          <a:xfrm>
            <a:off x="1235675" y="1657441"/>
            <a:ext cx="7410352" cy="335835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solidFill>
                  <a:schemeClr val="accent5">
                    <a:lumMod val="50000"/>
                  </a:schemeClr>
                </a:solidFill>
                <a:latin typeface="Helvetica Neue"/>
                <a:cs typeface="Helvetica Neue"/>
              </a:rPr>
              <a:t>Predictive and actionable versus current-state of retrospective and non-directive</a:t>
            </a:r>
          </a:p>
          <a:p>
            <a:pPr marL="800100" lvl="1" indent="-342900" algn="l">
              <a:buFont typeface="Arial" panose="020B0604020202020204" pitchFamily="34" charset="0"/>
              <a:buChar char="•"/>
            </a:pPr>
            <a:r>
              <a:rPr lang="en-US" sz="2400" dirty="0">
                <a:solidFill>
                  <a:schemeClr val="accent5">
                    <a:lumMod val="50000"/>
                  </a:schemeClr>
                </a:solidFill>
                <a:latin typeface="Helvetica Neue"/>
                <a:cs typeface="Helvetica Neue"/>
              </a:rPr>
              <a:t>Trusted value proposition built on GT core analytics competencies:</a:t>
            </a:r>
          </a:p>
          <a:p>
            <a:pPr marL="1257300" lvl="2" indent="-342900" algn="l">
              <a:buFont typeface="Arial" panose="020B0604020202020204" pitchFamily="34" charset="0"/>
              <a:buChar char="•"/>
            </a:pPr>
            <a:r>
              <a:rPr lang="en-US" sz="2400" dirty="0">
                <a:solidFill>
                  <a:schemeClr val="accent5">
                    <a:lumMod val="50000"/>
                  </a:schemeClr>
                </a:solidFill>
                <a:latin typeface="Helvetica Neue"/>
                <a:cs typeface="Helvetica Neue"/>
              </a:rPr>
              <a:t>Visual Process Mining</a:t>
            </a:r>
          </a:p>
          <a:p>
            <a:pPr marL="1714500" lvl="3" indent="-342900" algn="l">
              <a:buFont typeface="Arial" panose="020B0604020202020204" pitchFamily="34" charset="0"/>
              <a:buChar char="•"/>
            </a:pPr>
            <a:r>
              <a:rPr lang="en-US" sz="1800" dirty="0">
                <a:solidFill>
                  <a:schemeClr val="accent5">
                    <a:lumMod val="50000"/>
                  </a:schemeClr>
                </a:solidFill>
                <a:latin typeface="Helvetica Neue"/>
                <a:cs typeface="Helvetica Neue"/>
              </a:rPr>
              <a:t>Patient Similarity</a:t>
            </a:r>
          </a:p>
          <a:p>
            <a:pPr marL="1257300" lvl="2" indent="-342900" algn="l">
              <a:buFont typeface="Arial" panose="020B0604020202020204" pitchFamily="34" charset="0"/>
              <a:buChar char="•"/>
            </a:pPr>
            <a:r>
              <a:rPr lang="en-US" sz="2400" dirty="0">
                <a:solidFill>
                  <a:schemeClr val="accent5">
                    <a:lumMod val="50000"/>
                  </a:schemeClr>
                </a:solidFill>
                <a:latin typeface="Helvetica Neue"/>
                <a:cs typeface="Helvetica Neue"/>
              </a:rPr>
              <a:t>Multi Level Simulation</a:t>
            </a:r>
          </a:p>
          <a:p>
            <a:pPr marL="1257300" lvl="2" indent="-342900" algn="l">
              <a:buFont typeface="Arial" panose="020B0604020202020204" pitchFamily="34" charset="0"/>
              <a:buChar char="•"/>
            </a:pPr>
            <a:r>
              <a:rPr lang="en-US" sz="2400" dirty="0" err="1">
                <a:solidFill>
                  <a:schemeClr val="accent5">
                    <a:lumMod val="50000"/>
                  </a:schemeClr>
                </a:solidFill>
                <a:latin typeface="Helvetica Neue"/>
                <a:cs typeface="Helvetica Neue"/>
              </a:rPr>
              <a:t>Interoperabilty</a:t>
            </a:r>
            <a:endParaRPr lang="en-US" sz="2400" dirty="0">
              <a:solidFill>
                <a:schemeClr val="accent5">
                  <a:lumMod val="50000"/>
                </a:schemeClr>
              </a:solidFill>
              <a:latin typeface="Helvetica Neue"/>
              <a:cs typeface="Helvetica Neue"/>
            </a:endParaRPr>
          </a:p>
          <a:p>
            <a:pPr marL="1714500" lvl="3" indent="-342900" algn="l">
              <a:buFont typeface="Arial" panose="020B0604020202020204" pitchFamily="34" charset="0"/>
              <a:buChar char="•"/>
            </a:pPr>
            <a:r>
              <a:rPr lang="en-US" sz="1800" dirty="0">
                <a:solidFill>
                  <a:schemeClr val="accent5">
                    <a:lumMod val="50000"/>
                  </a:schemeClr>
                </a:solidFill>
                <a:latin typeface="Helvetica Neue"/>
                <a:cs typeface="Helvetica Neue"/>
              </a:rPr>
              <a:t>Connecting analytics insights directly in to treatment workflows</a:t>
            </a:r>
          </a:p>
          <a:p>
            <a:pPr algn="l"/>
            <a:r>
              <a:rPr lang="en-US" dirty="0">
                <a:solidFill>
                  <a:schemeClr val="accent5">
                    <a:lumMod val="50000"/>
                  </a:schemeClr>
                </a:solidFill>
                <a:latin typeface="Helvetica Neue"/>
                <a:cs typeface="Helvetica Neue"/>
              </a:rPr>
              <a:t>  </a:t>
            </a:r>
          </a:p>
        </p:txBody>
      </p:sp>
    </p:spTree>
    <p:extLst>
      <p:ext uri="{BB962C8B-B14F-4D97-AF65-F5344CB8AC3E}">
        <p14:creationId xmlns:p14="http://schemas.microsoft.com/office/powerpoint/2010/main" val="276376141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ubtitle 2"/>
          <p:cNvSpPr txBox="1">
            <a:spLocks/>
          </p:cNvSpPr>
          <p:nvPr/>
        </p:nvSpPr>
        <p:spPr>
          <a:xfrm>
            <a:off x="1235675" y="1919416"/>
            <a:ext cx="4087325" cy="335835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1800" b="1" dirty="0" smtClean="0">
                <a:solidFill>
                  <a:srgbClr val="002B58"/>
                </a:solidFill>
                <a:latin typeface="HelveticaNeueLT Std" panose="020B0604020202020204" pitchFamily="34" charset="0"/>
              </a:rPr>
              <a:t>IPaT Town Hall		       Aug 21</a:t>
            </a:r>
          </a:p>
          <a:p>
            <a:pPr algn="l">
              <a:lnSpc>
                <a:spcPct val="100000"/>
              </a:lnSpc>
            </a:pPr>
            <a:r>
              <a:rPr lang="en-US" sz="1800" b="1" dirty="0" smtClean="0">
                <a:solidFill>
                  <a:srgbClr val="002B58"/>
                </a:solidFill>
                <a:latin typeface="HelveticaNeueLT Std" panose="020B0604020202020204" pitchFamily="34" charset="0"/>
              </a:rPr>
              <a:t>Wearable Computing Forum   Oct 21</a:t>
            </a:r>
          </a:p>
          <a:p>
            <a:pPr algn="l">
              <a:lnSpc>
                <a:spcPct val="100000"/>
              </a:lnSpc>
            </a:pPr>
            <a:r>
              <a:rPr lang="en-US" sz="1800" b="1" dirty="0" smtClean="0">
                <a:solidFill>
                  <a:srgbClr val="002B58"/>
                </a:solidFill>
                <a:latin typeface="HelveticaNeueLT Std" panose="020B0604020202020204" pitchFamily="34" charset="0"/>
              </a:rPr>
              <a:t>GVU++ Research Showcase   Oct 21</a:t>
            </a:r>
          </a:p>
          <a:p>
            <a:pPr algn="l">
              <a:lnSpc>
                <a:spcPct val="100000"/>
              </a:lnSpc>
            </a:pPr>
            <a:r>
              <a:rPr lang="en-US" sz="1800" b="1" dirty="0" smtClean="0">
                <a:solidFill>
                  <a:srgbClr val="002B58"/>
                </a:solidFill>
                <a:latin typeface="HelveticaNeueLT Std" panose="020B0604020202020204" pitchFamily="34" charset="0"/>
              </a:rPr>
              <a:t>Convergence Innovation            Nov</a:t>
            </a:r>
            <a:br>
              <a:rPr lang="en-US" sz="1800" b="1" dirty="0" smtClean="0">
                <a:solidFill>
                  <a:srgbClr val="002B58"/>
                </a:solidFill>
                <a:latin typeface="HelveticaNeueLT Std" panose="020B0604020202020204" pitchFamily="34" charset="0"/>
              </a:rPr>
            </a:br>
            <a:r>
              <a:rPr lang="en-US" sz="1800" b="1" dirty="0" smtClean="0">
                <a:solidFill>
                  <a:srgbClr val="002B58"/>
                </a:solidFill>
                <a:latin typeface="HelveticaNeueLT Std" panose="020B0604020202020204" pitchFamily="34" charset="0"/>
              </a:rPr>
              <a:t>Competition </a:t>
            </a:r>
          </a:p>
          <a:p>
            <a:pPr algn="l">
              <a:lnSpc>
                <a:spcPct val="100000"/>
              </a:lnSpc>
            </a:pPr>
            <a:r>
              <a:rPr lang="en-US" sz="1800" b="1" dirty="0" smtClean="0">
                <a:solidFill>
                  <a:srgbClr val="002B58"/>
                </a:solidFill>
                <a:latin typeface="HelveticaNeueLT Std" panose="020B0604020202020204" pitchFamily="34" charset="0"/>
              </a:rPr>
              <a:t>Mini Office Hours	</a:t>
            </a:r>
            <a:r>
              <a:rPr lang="en-US" sz="1800" b="1" dirty="0">
                <a:solidFill>
                  <a:srgbClr val="002B58"/>
                </a:solidFill>
                <a:latin typeface="HelveticaNeueLT Std" panose="020B0604020202020204" pitchFamily="34" charset="0"/>
              </a:rPr>
              <a:t> </a:t>
            </a:r>
            <a:r>
              <a:rPr lang="en-US" sz="1800" b="1" dirty="0" smtClean="0">
                <a:solidFill>
                  <a:srgbClr val="002B58"/>
                </a:solidFill>
                <a:latin typeface="HelveticaNeueLT Std" panose="020B0604020202020204" pitchFamily="34" charset="0"/>
              </a:rPr>
              <a:t>          Nov</a:t>
            </a:r>
          </a:p>
          <a:p>
            <a:pPr algn="l">
              <a:lnSpc>
                <a:spcPct val="100000"/>
              </a:lnSpc>
            </a:pPr>
            <a:r>
              <a:rPr lang="en-US" sz="1800" b="1" dirty="0" smtClean="0">
                <a:solidFill>
                  <a:srgbClr val="002B58"/>
                </a:solidFill>
                <a:latin typeface="HelveticaNeueLT Std" panose="020B0604020202020204" pitchFamily="34" charset="0"/>
              </a:rPr>
              <a:t>Annual Holiday Luncheon          Dec</a:t>
            </a:r>
          </a:p>
          <a:p>
            <a:pPr algn="l">
              <a:lnSpc>
                <a:spcPct val="100000"/>
              </a:lnSpc>
            </a:pPr>
            <a:endParaRPr lang="en-US" sz="1800" b="1" dirty="0">
              <a:solidFill>
                <a:srgbClr val="002B58"/>
              </a:solidFill>
              <a:latin typeface="HelveticaNeueLT Std" panose="020B0604020202020204" pitchFamily="34" charset="0"/>
            </a:endParaRPr>
          </a:p>
          <a:p>
            <a:pPr algn="l">
              <a:lnSpc>
                <a:spcPct val="100000"/>
              </a:lnSpc>
            </a:pPr>
            <a:r>
              <a:rPr lang="en-US" sz="1800" b="1" dirty="0" smtClean="0">
                <a:solidFill>
                  <a:srgbClr val="002B58"/>
                </a:solidFill>
                <a:latin typeface="HelveticaNeueLT Std" panose="020B0604020202020204" pitchFamily="34" charset="0"/>
              </a:rPr>
              <a:t>Thursday Think Tanks	</a:t>
            </a:r>
            <a:br>
              <a:rPr lang="en-US" sz="1800" b="1" dirty="0" smtClean="0">
                <a:solidFill>
                  <a:srgbClr val="002B58"/>
                </a:solidFill>
                <a:latin typeface="HelveticaNeueLT Std" panose="020B0604020202020204" pitchFamily="34" charset="0"/>
              </a:rPr>
            </a:br>
            <a:r>
              <a:rPr lang="en-US" sz="1800" b="1" dirty="0" smtClean="0">
                <a:solidFill>
                  <a:srgbClr val="002B58"/>
                </a:solidFill>
                <a:latin typeface="HelveticaNeueLT Std" panose="020B0604020202020204" pitchFamily="34" charset="0"/>
              </a:rPr>
              <a:t>    Thursdays, 3:30-5</a:t>
            </a:r>
            <a:endParaRPr lang="en-US" sz="1800" b="1" dirty="0">
              <a:solidFill>
                <a:srgbClr val="002B58"/>
              </a:solidFill>
              <a:latin typeface="HelveticaNeueLT Std" panose="020B0604020202020204" pitchFamily="34" charset="0"/>
            </a:endParaRPr>
          </a:p>
          <a:p>
            <a:pPr algn="l">
              <a:lnSpc>
                <a:spcPct val="100000"/>
              </a:lnSpc>
            </a:pPr>
            <a:endParaRPr lang="en-US" sz="1800" dirty="0" smtClean="0">
              <a:solidFill>
                <a:srgbClr val="002B58"/>
              </a:solidFill>
              <a:latin typeface="HelveticaNeueLT Std" panose="020B0604020202020204" pitchFamily="34" charset="0"/>
            </a:endParaRPr>
          </a:p>
          <a:p>
            <a:pPr algn="l">
              <a:lnSpc>
                <a:spcPct val="100000"/>
              </a:lnSpc>
            </a:pPr>
            <a:endParaRPr lang="en-US" sz="1800" dirty="0">
              <a:solidFill>
                <a:srgbClr val="002B58"/>
              </a:solidFill>
              <a:latin typeface="HelveticaNeueLT Std" panose="020B0604020202020204" pitchFamily="34" charset="0"/>
            </a:endParaRPr>
          </a:p>
          <a:p>
            <a:pPr algn="l">
              <a:lnSpc>
                <a:spcPct val="100000"/>
              </a:lnSpc>
            </a:pPr>
            <a:endParaRPr lang="en-US" sz="1800" dirty="0" smtClean="0">
              <a:solidFill>
                <a:srgbClr val="002B58"/>
              </a:solidFill>
              <a:latin typeface="HelveticaNeueLT Std" panose="020B0604020202020204" pitchFamily="34" charset="0"/>
            </a:endParaRPr>
          </a:p>
          <a:p>
            <a:pPr algn="l">
              <a:lnSpc>
                <a:spcPct val="100000"/>
              </a:lnSpc>
            </a:pPr>
            <a:endParaRPr lang="en-US" sz="1800" dirty="0">
              <a:solidFill>
                <a:srgbClr val="002B58"/>
              </a:solidFill>
              <a:latin typeface="HelveticaNeueLT Std" panose="020B0604020202020204" pitchFamily="34" charset="0"/>
            </a:endParaRPr>
          </a:p>
          <a:p>
            <a:pPr algn="l">
              <a:lnSpc>
                <a:spcPct val="100000"/>
              </a:lnSpc>
            </a:pPr>
            <a:endParaRPr lang="en-US" sz="1800" dirty="0" smtClean="0">
              <a:solidFill>
                <a:srgbClr val="002B58"/>
              </a:solidFill>
              <a:latin typeface="HelveticaNeueLT Std" panose="020B0604020202020204" pitchFamily="34" charset="0"/>
            </a:endParaRPr>
          </a:p>
        </p:txBody>
      </p:sp>
      <p:sp>
        <p:nvSpPr>
          <p:cNvPr id="6" name="Title 1"/>
          <p:cNvSpPr txBox="1">
            <a:spLocks/>
          </p:cNvSpPr>
          <p:nvPr/>
        </p:nvSpPr>
        <p:spPr>
          <a:xfrm>
            <a:off x="1235676" y="1188590"/>
            <a:ext cx="7224677"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dirty="0" smtClean="0">
                <a:solidFill>
                  <a:srgbClr val="002B58"/>
                </a:solidFill>
                <a:latin typeface="HelveticaNeueLT Std Med" panose="020B0604020202020204" pitchFamily="34" charset="0"/>
              </a:rPr>
              <a:t>IPaT Fall Schedule</a:t>
            </a:r>
            <a:endParaRPr lang="en-US" sz="3000" dirty="0">
              <a:solidFill>
                <a:srgbClr val="002B58"/>
              </a:solidFill>
              <a:latin typeface="HelveticaNeueLT Std Med" panose="020B0604020202020204" pitchFamily="34" charset="0"/>
            </a:endParaRPr>
          </a:p>
        </p:txBody>
      </p:sp>
      <p:sp>
        <p:nvSpPr>
          <p:cNvPr id="7" name="Subtitle 2"/>
          <p:cNvSpPr txBox="1">
            <a:spLocks/>
          </p:cNvSpPr>
          <p:nvPr/>
        </p:nvSpPr>
        <p:spPr>
          <a:xfrm>
            <a:off x="5394353" y="1919416"/>
            <a:ext cx="3610507" cy="335835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1800" dirty="0" smtClean="0">
                <a:solidFill>
                  <a:srgbClr val="002B58"/>
                </a:solidFill>
                <a:latin typeface="HelveticaNeueLT Std" panose="020B0604020202020204" pitchFamily="34" charset="0"/>
              </a:rPr>
              <a:t>IPaT All Hands		Aug 13</a:t>
            </a:r>
          </a:p>
          <a:p>
            <a:pPr algn="l">
              <a:lnSpc>
                <a:spcPct val="100000"/>
              </a:lnSpc>
            </a:pPr>
            <a:r>
              <a:rPr lang="en-US" sz="1800" dirty="0" smtClean="0">
                <a:solidFill>
                  <a:srgbClr val="002B58"/>
                </a:solidFill>
                <a:latin typeface="HelveticaNeueLT Std" panose="020B0604020202020204" pitchFamily="34" charset="0"/>
              </a:rPr>
              <a:t>IPaT Research Directors</a:t>
            </a:r>
            <a:r>
              <a:rPr lang="en-US" sz="1800" dirty="0">
                <a:solidFill>
                  <a:srgbClr val="002B58"/>
                </a:solidFill>
                <a:latin typeface="HelveticaNeueLT Std" panose="020B0604020202020204" pitchFamily="34" charset="0"/>
              </a:rPr>
              <a:t/>
            </a:r>
            <a:br>
              <a:rPr lang="en-US" sz="1800" dirty="0">
                <a:solidFill>
                  <a:srgbClr val="002B58"/>
                </a:solidFill>
                <a:latin typeface="HelveticaNeueLT Std" panose="020B0604020202020204" pitchFamily="34" charset="0"/>
              </a:rPr>
            </a:br>
            <a:r>
              <a:rPr lang="en-US" sz="1800" dirty="0">
                <a:solidFill>
                  <a:srgbClr val="002B58"/>
                </a:solidFill>
                <a:latin typeface="HelveticaNeueLT Std" panose="020B0604020202020204" pitchFamily="34" charset="0"/>
              </a:rPr>
              <a:t> </a:t>
            </a:r>
            <a:r>
              <a:rPr lang="en-US" sz="1800" dirty="0" smtClean="0">
                <a:solidFill>
                  <a:srgbClr val="002B58"/>
                </a:solidFill>
                <a:latin typeface="HelveticaNeueLT Std" panose="020B0604020202020204" pitchFamily="34" charset="0"/>
              </a:rPr>
              <a:t>    Sept 1, Sept 29, Nov 9, Dec 2</a:t>
            </a:r>
            <a:br>
              <a:rPr lang="en-US" sz="1800" dirty="0" smtClean="0">
                <a:solidFill>
                  <a:srgbClr val="002B58"/>
                </a:solidFill>
                <a:latin typeface="HelveticaNeueLT Std" panose="020B0604020202020204" pitchFamily="34" charset="0"/>
              </a:rPr>
            </a:br>
            <a:r>
              <a:rPr lang="en-US" sz="1800" dirty="0" smtClean="0">
                <a:solidFill>
                  <a:srgbClr val="002B58"/>
                </a:solidFill>
                <a:latin typeface="HelveticaNeueLT Std" panose="020B0604020202020204" pitchFamily="34" charset="0"/>
              </a:rPr>
              <a:t>     8:30-10 am</a:t>
            </a:r>
          </a:p>
          <a:p>
            <a:pPr algn="l">
              <a:lnSpc>
                <a:spcPct val="100000"/>
              </a:lnSpc>
            </a:pPr>
            <a:r>
              <a:rPr lang="en-US" sz="1800" dirty="0" smtClean="0">
                <a:solidFill>
                  <a:srgbClr val="002B58"/>
                </a:solidFill>
                <a:latin typeface="HelveticaNeueLT Std" panose="020B0604020202020204" pitchFamily="34" charset="0"/>
              </a:rPr>
              <a:t>IPaT 5 Year Review       Oct 28-29</a:t>
            </a:r>
          </a:p>
          <a:p>
            <a:pPr algn="l">
              <a:lnSpc>
                <a:spcPct val="100000"/>
              </a:lnSpc>
            </a:pPr>
            <a:r>
              <a:rPr lang="en-US" sz="1800" dirty="0" smtClean="0">
                <a:solidFill>
                  <a:srgbClr val="002B58"/>
                </a:solidFill>
                <a:latin typeface="HelveticaNeueLT Std" panose="020B0604020202020204" pitchFamily="34" charset="0"/>
              </a:rPr>
              <a:t>Campus Advisory Board         Nov</a:t>
            </a:r>
            <a:endParaRPr lang="en-US" sz="1800" dirty="0">
              <a:solidFill>
                <a:srgbClr val="002B58"/>
              </a:solidFill>
              <a:latin typeface="HelveticaNeueLT Std" panose="020B0604020202020204" pitchFamily="34" charset="0"/>
            </a:endParaRPr>
          </a:p>
          <a:p>
            <a:pPr algn="l">
              <a:lnSpc>
                <a:spcPct val="100000"/>
              </a:lnSpc>
            </a:pPr>
            <a:endParaRPr lang="en-US" sz="1800" dirty="0" smtClean="0">
              <a:solidFill>
                <a:srgbClr val="002B58"/>
              </a:solidFill>
              <a:latin typeface="HelveticaNeueLT Std" panose="020B0604020202020204" pitchFamily="34" charset="0"/>
            </a:endParaRPr>
          </a:p>
        </p:txBody>
      </p:sp>
      <p:cxnSp>
        <p:nvCxnSpPr>
          <p:cNvPr id="16" name="Straight Connector 15"/>
          <p:cNvCxnSpPr/>
          <p:nvPr/>
        </p:nvCxnSpPr>
        <p:spPr>
          <a:xfrm>
            <a:off x="5365812" y="1769346"/>
            <a:ext cx="0" cy="3752726"/>
          </a:xfrm>
          <a:prstGeom prst="line">
            <a:avLst/>
          </a:prstGeom>
          <a:ln>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899669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235676" y="1030985"/>
            <a:ext cx="8575912"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dirty="0">
                <a:solidFill>
                  <a:srgbClr val="002B58"/>
                </a:solidFill>
                <a:latin typeface="HelveticaNeueLT Std Med" panose="020B0604020202020204" pitchFamily="34" charset="0"/>
              </a:rPr>
              <a:t>Partnership and Project Examples to Date</a:t>
            </a:r>
          </a:p>
        </p:txBody>
      </p:sp>
      <p:sp>
        <p:nvSpPr>
          <p:cNvPr id="9" name="Subtitle 2"/>
          <p:cNvSpPr txBox="1">
            <a:spLocks/>
          </p:cNvSpPr>
          <p:nvPr/>
        </p:nvSpPr>
        <p:spPr>
          <a:xfrm>
            <a:off x="1235675" y="1657441"/>
            <a:ext cx="7410352" cy="335835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pPr>
            <a:r>
              <a:rPr lang="en-US" sz="1800" dirty="0" err="1">
                <a:solidFill>
                  <a:srgbClr val="203864"/>
                </a:solidFill>
                <a:latin typeface="Helvetica Neue"/>
                <a:cs typeface="Helvetica Neue"/>
              </a:rPr>
              <a:t>EmployersLikeMe.org</a:t>
            </a:r>
            <a:r>
              <a:rPr lang="en-US" sz="1800" dirty="0">
                <a:solidFill>
                  <a:srgbClr val="203864"/>
                </a:solidFill>
                <a:latin typeface="Helvetica Neue"/>
                <a:cs typeface="Helvetica Neue"/>
              </a:rPr>
              <a:t>:</a:t>
            </a:r>
          </a:p>
          <a:p>
            <a:pPr marL="800100" lvl="1" indent="-342900" algn="l">
              <a:lnSpc>
                <a:spcPct val="110000"/>
              </a:lnSpc>
              <a:buFont typeface="Arial"/>
              <a:buChar char="•"/>
            </a:pPr>
            <a:r>
              <a:rPr lang="en-US" sz="1800" dirty="0">
                <a:solidFill>
                  <a:srgbClr val="203864"/>
                </a:solidFill>
                <a:latin typeface="Helvetica Neue"/>
                <a:cs typeface="Helvetica Neue"/>
              </a:rPr>
              <a:t>To Date: GT as trusted advisor for large scale data collaborative across member companies. </a:t>
            </a:r>
          </a:p>
          <a:p>
            <a:pPr marL="800100" lvl="1" indent="-342900" algn="l">
              <a:lnSpc>
                <a:spcPct val="110000"/>
              </a:lnSpc>
              <a:buFont typeface="Arial"/>
              <a:buChar char="•"/>
            </a:pPr>
            <a:r>
              <a:rPr lang="en-US" sz="1800" dirty="0">
                <a:solidFill>
                  <a:srgbClr val="203864"/>
                </a:solidFill>
                <a:latin typeface="Helvetica Neue"/>
                <a:cs typeface="Helvetica Neue"/>
              </a:rPr>
              <a:t>Future HPC Potential: Products and services commercialization: Data warehousing, modeling and visualization product and services development in real world transformation experimentation </a:t>
            </a:r>
            <a:r>
              <a:rPr lang="en-US" sz="1800" dirty="0" err="1">
                <a:solidFill>
                  <a:srgbClr val="203864"/>
                </a:solidFill>
                <a:latin typeface="Helvetica Neue"/>
                <a:cs typeface="Helvetica Neue"/>
              </a:rPr>
              <a:t>testbeds</a:t>
            </a:r>
            <a:endParaRPr lang="en-US" sz="1800" dirty="0">
              <a:solidFill>
                <a:srgbClr val="203864"/>
              </a:solidFill>
              <a:latin typeface="Helvetica Neue"/>
              <a:cs typeface="Helvetica Neue"/>
            </a:endParaRPr>
          </a:p>
          <a:p>
            <a:pPr algn="l">
              <a:lnSpc>
                <a:spcPct val="110000"/>
              </a:lnSpc>
            </a:pPr>
            <a:r>
              <a:rPr lang="en-US" sz="1800" dirty="0">
                <a:solidFill>
                  <a:srgbClr val="203864"/>
                </a:solidFill>
                <a:latin typeface="Helvetica Neue"/>
                <a:cs typeface="Helvetica Neue"/>
              </a:rPr>
              <a:t>UCB:</a:t>
            </a:r>
          </a:p>
          <a:p>
            <a:pPr marL="800100" lvl="1" indent="-342900" algn="l">
              <a:lnSpc>
                <a:spcPct val="110000"/>
              </a:lnSpc>
              <a:buFont typeface="Arial"/>
              <a:buChar char="•"/>
            </a:pPr>
            <a:r>
              <a:rPr lang="en-US" sz="1800" dirty="0">
                <a:solidFill>
                  <a:srgbClr val="203864"/>
                </a:solidFill>
                <a:latin typeface="Helvetica Neue"/>
                <a:cs typeface="Helvetica Neue"/>
              </a:rPr>
              <a:t>To Date: GT as trusted designer and developer of analytics driven Epilepsy treatment guidance connected in real-time to the clinician’s workflow</a:t>
            </a:r>
          </a:p>
          <a:p>
            <a:pPr marL="800100" lvl="1" indent="-342900" algn="l">
              <a:lnSpc>
                <a:spcPct val="110000"/>
              </a:lnSpc>
              <a:buFont typeface="Arial"/>
              <a:buChar char="•"/>
            </a:pPr>
            <a:r>
              <a:rPr lang="en-US" sz="1800" dirty="0">
                <a:solidFill>
                  <a:srgbClr val="203864"/>
                </a:solidFill>
                <a:latin typeface="Helvetica Neue"/>
                <a:cs typeface="Helvetica Neue"/>
              </a:rPr>
              <a:t>Future HPC Potential: Scalable </a:t>
            </a:r>
            <a:r>
              <a:rPr lang="en-US" sz="1800" dirty="0" err="1">
                <a:solidFill>
                  <a:srgbClr val="203864"/>
                </a:solidFill>
                <a:latin typeface="Helvetica Neue"/>
                <a:cs typeface="Helvetica Neue"/>
              </a:rPr>
              <a:t>eDecision</a:t>
            </a:r>
            <a:r>
              <a:rPr lang="en-US" sz="1800" dirty="0">
                <a:solidFill>
                  <a:srgbClr val="203864"/>
                </a:solidFill>
                <a:latin typeface="Helvetica Neue"/>
                <a:cs typeface="Helvetica Neue"/>
              </a:rPr>
              <a:t> Support platform services that transforms </a:t>
            </a:r>
            <a:r>
              <a:rPr lang="en-US" sz="1800" dirty="0" err="1">
                <a:solidFill>
                  <a:srgbClr val="203864"/>
                </a:solidFill>
                <a:latin typeface="Helvetica Neue"/>
                <a:cs typeface="Helvetica Neue"/>
              </a:rPr>
              <a:t>Pharma’s</a:t>
            </a:r>
            <a:r>
              <a:rPr lang="en-US" sz="1800" dirty="0">
                <a:solidFill>
                  <a:srgbClr val="203864"/>
                </a:solidFill>
                <a:latin typeface="Helvetica Neue"/>
                <a:cs typeface="Helvetica Neue"/>
              </a:rPr>
              <a:t> value creation in quality patient treatment</a:t>
            </a:r>
          </a:p>
          <a:p>
            <a:pPr marL="1257300" lvl="2" indent="-342900" algn="l">
              <a:lnSpc>
                <a:spcPct val="110000"/>
              </a:lnSpc>
              <a:buFont typeface="Arial"/>
              <a:buChar char="•"/>
            </a:pPr>
            <a:endParaRPr lang="en-US" sz="1400" dirty="0">
              <a:solidFill>
                <a:srgbClr val="203864"/>
              </a:solidFill>
              <a:latin typeface="Helvetica Neue"/>
              <a:cs typeface="Helvetica Neue"/>
            </a:endParaRPr>
          </a:p>
          <a:p>
            <a:pPr marL="342900" indent="-342900" algn="l">
              <a:lnSpc>
                <a:spcPct val="110000"/>
              </a:lnSpc>
              <a:buFont typeface="Arial"/>
              <a:buChar char="•"/>
            </a:pPr>
            <a:endParaRPr lang="en-US" sz="2000" dirty="0">
              <a:solidFill>
                <a:srgbClr val="203864"/>
              </a:solidFill>
              <a:latin typeface="Helvetica Neue"/>
              <a:cs typeface="Helvetica Neue"/>
            </a:endParaRPr>
          </a:p>
          <a:p>
            <a:pPr marL="342900" indent="-342900" algn="l">
              <a:lnSpc>
                <a:spcPct val="110000"/>
              </a:lnSpc>
              <a:buFont typeface="Arial"/>
              <a:buChar char="•"/>
            </a:pPr>
            <a:endParaRPr lang="en-US" sz="2000" dirty="0">
              <a:solidFill>
                <a:srgbClr val="203864"/>
              </a:solidFill>
              <a:latin typeface="Helvetica Neue"/>
              <a:cs typeface="Helvetica Neue"/>
            </a:endParaRPr>
          </a:p>
          <a:p>
            <a:pPr algn="l"/>
            <a:endParaRPr lang="en-US" sz="2000" dirty="0">
              <a:solidFill>
                <a:srgbClr val="203864"/>
              </a:solidFill>
              <a:latin typeface="Helvetica Neue"/>
              <a:cs typeface="Helvetica Neue"/>
            </a:endParaRPr>
          </a:p>
        </p:txBody>
      </p:sp>
    </p:spTree>
    <p:extLst>
      <p:ext uri="{BB962C8B-B14F-4D97-AF65-F5344CB8AC3E}">
        <p14:creationId xmlns:p14="http://schemas.microsoft.com/office/powerpoint/2010/main" val="256584139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235676" y="1337493"/>
            <a:ext cx="7224677"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3000" dirty="0" smtClean="0">
              <a:solidFill>
                <a:srgbClr val="A38260"/>
              </a:solidFill>
              <a:latin typeface="Franklin Gothic Medium" charset="0"/>
              <a:ea typeface="Franklin Gothic Medium" charset="0"/>
              <a:cs typeface="Franklin Gothic Medium" charset="0"/>
            </a:endParaRPr>
          </a:p>
          <a:p>
            <a:pPr algn="l"/>
            <a:endParaRPr lang="en-US" sz="3000" dirty="0" smtClean="0">
              <a:solidFill>
                <a:srgbClr val="A38260"/>
              </a:solidFill>
              <a:latin typeface="Franklin Gothic Medium" charset="0"/>
              <a:ea typeface="Franklin Gothic Medium" charset="0"/>
              <a:cs typeface="Franklin Gothic Medium" charset="0"/>
            </a:endParaRPr>
          </a:p>
        </p:txBody>
      </p:sp>
      <p:sp>
        <p:nvSpPr>
          <p:cNvPr id="6" name="Title 1"/>
          <p:cNvSpPr txBox="1">
            <a:spLocks/>
          </p:cNvSpPr>
          <p:nvPr/>
        </p:nvSpPr>
        <p:spPr>
          <a:xfrm>
            <a:off x="1195141" y="508396"/>
            <a:ext cx="7224677"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dirty="0" smtClean="0">
                <a:solidFill>
                  <a:srgbClr val="A38260"/>
                </a:solidFill>
                <a:latin typeface="Helvetica Neue Medium"/>
                <a:cs typeface="Helvetica Neue Medium"/>
              </a:rPr>
              <a:t>Humanitarian Systems</a:t>
            </a:r>
            <a:br>
              <a:rPr lang="en-US" sz="3000" dirty="0" smtClean="0">
                <a:solidFill>
                  <a:srgbClr val="A38260"/>
                </a:solidFill>
                <a:latin typeface="Helvetica Neue Medium"/>
                <a:cs typeface="Helvetica Neue Medium"/>
              </a:rPr>
            </a:br>
            <a:r>
              <a:rPr lang="en-US" sz="3000" dirty="0" smtClean="0">
                <a:solidFill>
                  <a:srgbClr val="A38260"/>
                </a:solidFill>
                <a:latin typeface="Helvetica Neue Medium"/>
                <a:cs typeface="Helvetica Neue Medium"/>
              </a:rPr>
              <a:t>&amp; Disaster Response</a:t>
            </a:r>
            <a:endParaRPr lang="en-US" sz="3000" dirty="0">
              <a:solidFill>
                <a:srgbClr val="A38260"/>
              </a:solidFill>
              <a:latin typeface="Helvetica Neue Medium"/>
              <a:cs typeface="Helvetica Neue Medium"/>
            </a:endParaRPr>
          </a:p>
        </p:txBody>
      </p:sp>
    </p:spTree>
    <p:extLst>
      <p:ext uri="{BB962C8B-B14F-4D97-AF65-F5344CB8AC3E}">
        <p14:creationId xmlns:p14="http://schemas.microsoft.com/office/powerpoint/2010/main" val="380637546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235676" y="1337493"/>
            <a:ext cx="7224677"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3000" dirty="0" smtClean="0">
              <a:solidFill>
                <a:srgbClr val="A38260"/>
              </a:solidFill>
              <a:latin typeface="Franklin Gothic Medium" charset="0"/>
              <a:ea typeface="Franklin Gothic Medium" charset="0"/>
              <a:cs typeface="Franklin Gothic Medium" charset="0"/>
            </a:endParaRPr>
          </a:p>
          <a:p>
            <a:pPr algn="l"/>
            <a:endParaRPr lang="en-US" sz="3000" dirty="0" smtClean="0">
              <a:solidFill>
                <a:srgbClr val="A38260"/>
              </a:solidFill>
              <a:latin typeface="Franklin Gothic Medium" charset="0"/>
              <a:ea typeface="Franklin Gothic Medium" charset="0"/>
              <a:cs typeface="Franklin Gothic Medium" charset="0"/>
            </a:endParaRPr>
          </a:p>
        </p:txBody>
      </p:sp>
      <p:sp>
        <p:nvSpPr>
          <p:cNvPr id="5" name="Subtitle 2"/>
          <p:cNvSpPr txBox="1">
            <a:spLocks/>
          </p:cNvSpPr>
          <p:nvPr/>
        </p:nvSpPr>
        <p:spPr>
          <a:xfrm>
            <a:off x="1235676" y="1328391"/>
            <a:ext cx="6844988" cy="335835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2800" dirty="0" smtClean="0">
                <a:solidFill>
                  <a:srgbClr val="031D46"/>
                </a:solidFill>
                <a:latin typeface="Helvetica Neue"/>
                <a:ea typeface="Franklin Gothic Medium" charset="0"/>
                <a:cs typeface="Helvetica Neue"/>
              </a:rPr>
              <a:t>Current Efforts:</a:t>
            </a:r>
          </a:p>
          <a:p>
            <a:pPr marL="800100" lvl="1" indent="-342900" algn="l">
              <a:lnSpc>
                <a:spcPct val="100000"/>
              </a:lnSpc>
              <a:buFont typeface="Arial" charset="0"/>
              <a:buChar char="•"/>
            </a:pPr>
            <a:r>
              <a:rPr lang="en-US" sz="2400" dirty="0" smtClean="0">
                <a:solidFill>
                  <a:srgbClr val="031D46"/>
                </a:solidFill>
                <a:latin typeface="Helvetica Neue"/>
                <a:ea typeface="Franklin Gothic Medium" charset="0"/>
                <a:cs typeface="Helvetica Neue"/>
              </a:rPr>
              <a:t>GT Identification of Faculty &amp; Researchers in the Space</a:t>
            </a:r>
          </a:p>
          <a:p>
            <a:pPr marL="800100" lvl="1" indent="-342900" algn="l">
              <a:lnSpc>
                <a:spcPct val="100000"/>
              </a:lnSpc>
              <a:buFont typeface="Arial" charset="0"/>
              <a:buChar char="•"/>
            </a:pPr>
            <a:r>
              <a:rPr lang="en-US" sz="2400" dirty="0" smtClean="0">
                <a:solidFill>
                  <a:srgbClr val="031D46"/>
                </a:solidFill>
                <a:latin typeface="Helvetica Neue"/>
                <a:ea typeface="Franklin Gothic Medium" charset="0"/>
                <a:cs typeface="Helvetica Neue"/>
              </a:rPr>
              <a:t>Faculty and External Stakeholders Connection Seminar</a:t>
            </a:r>
          </a:p>
          <a:p>
            <a:pPr algn="l">
              <a:lnSpc>
                <a:spcPct val="100000"/>
              </a:lnSpc>
            </a:pPr>
            <a:r>
              <a:rPr lang="en-US" sz="2800" dirty="0" smtClean="0">
                <a:solidFill>
                  <a:srgbClr val="031D46"/>
                </a:solidFill>
                <a:latin typeface="Helvetica Neue"/>
                <a:ea typeface="Franklin Gothic Medium" charset="0"/>
                <a:cs typeface="Helvetica Neue"/>
              </a:rPr>
              <a:t>Upcoming Humanitarian Events and Opportunities</a:t>
            </a:r>
            <a:endParaRPr lang="en-US" sz="3200" dirty="0">
              <a:solidFill>
                <a:srgbClr val="031D46"/>
              </a:solidFill>
              <a:latin typeface="Helvetica Neue"/>
              <a:ea typeface="Franklin Gothic Medium" charset="0"/>
              <a:cs typeface="Helvetica Neue"/>
            </a:endParaRPr>
          </a:p>
        </p:txBody>
      </p:sp>
      <p:sp>
        <p:nvSpPr>
          <p:cNvPr id="6" name="Title 1"/>
          <p:cNvSpPr txBox="1">
            <a:spLocks/>
          </p:cNvSpPr>
          <p:nvPr/>
        </p:nvSpPr>
        <p:spPr>
          <a:xfrm>
            <a:off x="1195141" y="508396"/>
            <a:ext cx="7224677"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dirty="0" smtClean="0">
                <a:solidFill>
                  <a:srgbClr val="A38260"/>
                </a:solidFill>
                <a:latin typeface="Helvetica Neue Medium"/>
                <a:cs typeface="Helvetica Neue Medium"/>
              </a:rPr>
              <a:t>Humanitarian Systems</a:t>
            </a:r>
            <a:br>
              <a:rPr lang="en-US" sz="3000" dirty="0" smtClean="0">
                <a:solidFill>
                  <a:srgbClr val="A38260"/>
                </a:solidFill>
                <a:latin typeface="Helvetica Neue Medium"/>
                <a:cs typeface="Helvetica Neue Medium"/>
              </a:rPr>
            </a:br>
            <a:r>
              <a:rPr lang="en-US" sz="3000" dirty="0" smtClean="0">
                <a:solidFill>
                  <a:srgbClr val="A38260"/>
                </a:solidFill>
                <a:latin typeface="Helvetica Neue Medium"/>
                <a:cs typeface="Helvetica Neue Medium"/>
              </a:rPr>
              <a:t>&amp; Disaster Response</a:t>
            </a:r>
            <a:endParaRPr lang="en-US" sz="3000" dirty="0">
              <a:solidFill>
                <a:srgbClr val="A38260"/>
              </a:solidFill>
              <a:latin typeface="Helvetica Neue Medium"/>
              <a:cs typeface="Helvetica Neue Medium"/>
            </a:endParaRPr>
          </a:p>
        </p:txBody>
      </p:sp>
    </p:spTree>
    <p:extLst>
      <p:ext uri="{BB962C8B-B14F-4D97-AF65-F5344CB8AC3E}">
        <p14:creationId xmlns:p14="http://schemas.microsoft.com/office/powerpoint/2010/main" val="367543941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1195141" y="508396"/>
            <a:ext cx="7224677"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dirty="0" smtClean="0">
                <a:solidFill>
                  <a:srgbClr val="A38260"/>
                </a:solidFill>
                <a:latin typeface="Helvetica Neue Medium"/>
                <a:cs typeface="Helvetica Neue Medium"/>
              </a:rPr>
              <a:t>Humanitarian Systems</a:t>
            </a:r>
            <a:br>
              <a:rPr lang="en-US" sz="3000" dirty="0" smtClean="0">
                <a:solidFill>
                  <a:srgbClr val="A38260"/>
                </a:solidFill>
                <a:latin typeface="Helvetica Neue Medium"/>
                <a:cs typeface="Helvetica Neue Medium"/>
              </a:rPr>
            </a:br>
            <a:r>
              <a:rPr lang="en-US" sz="3000" dirty="0" smtClean="0">
                <a:solidFill>
                  <a:srgbClr val="A38260"/>
                </a:solidFill>
                <a:latin typeface="Helvetica Neue Medium"/>
                <a:cs typeface="Helvetica Neue Medium"/>
              </a:rPr>
              <a:t>&amp; Disaster Response</a:t>
            </a:r>
            <a:endParaRPr lang="en-US" sz="3000" dirty="0">
              <a:solidFill>
                <a:srgbClr val="A38260"/>
              </a:solidFill>
              <a:latin typeface="Helvetica Neue Medium"/>
              <a:cs typeface="Helvetica Neue Medium"/>
            </a:endParaRPr>
          </a:p>
        </p:txBody>
      </p:sp>
      <p:sp>
        <p:nvSpPr>
          <p:cNvPr id="8" name="Title 1"/>
          <p:cNvSpPr txBox="1">
            <a:spLocks/>
          </p:cNvSpPr>
          <p:nvPr/>
        </p:nvSpPr>
        <p:spPr>
          <a:xfrm>
            <a:off x="1182567" y="1841324"/>
            <a:ext cx="7719395" cy="4521542"/>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2800" dirty="0" smtClean="0">
                <a:solidFill>
                  <a:srgbClr val="002B58"/>
                </a:solidFill>
                <a:latin typeface="HelveticaNeueLT Std Med" panose="020B0604020202020204" pitchFamily="34" charset="0"/>
              </a:rPr>
              <a:t>Faculty Engagement</a:t>
            </a:r>
          </a:p>
          <a:p>
            <a:pPr algn="l">
              <a:lnSpc>
                <a:spcPct val="100000"/>
              </a:lnSpc>
            </a:pPr>
            <a:endParaRPr lang="en-US" sz="2000" dirty="0" smtClean="0">
              <a:solidFill>
                <a:srgbClr val="002B58"/>
              </a:solidFill>
              <a:latin typeface="HelveticaNeueLT Std Med" panose="020B0604020202020204" pitchFamily="34" charset="0"/>
            </a:endParaRPr>
          </a:p>
          <a:p>
            <a:pPr algn="l">
              <a:lnSpc>
                <a:spcPct val="100000"/>
              </a:lnSpc>
            </a:pPr>
            <a:r>
              <a:rPr lang="en-US" sz="2000" b="1" dirty="0" smtClean="0">
                <a:solidFill>
                  <a:srgbClr val="002B58"/>
                </a:solidFill>
                <a:latin typeface="HelveticaNeueLT Std Med" panose="020B0604020202020204" pitchFamily="34" charset="0"/>
              </a:rPr>
              <a:t>Objective</a:t>
            </a:r>
            <a:r>
              <a:rPr lang="en-US" sz="2000" dirty="0">
                <a:solidFill>
                  <a:srgbClr val="002B58"/>
                </a:solidFill>
                <a:latin typeface="HelveticaNeueLT Std Med" panose="020B0604020202020204" pitchFamily="34" charset="0"/>
              </a:rPr>
              <a:t>: Build upon previous efforts to identify faculty via various methods including: recommendations, self identification, profiles, research awards, pubs, external </a:t>
            </a:r>
            <a:r>
              <a:rPr lang="en-US" sz="2000" dirty="0" smtClean="0">
                <a:solidFill>
                  <a:srgbClr val="002B58"/>
                </a:solidFill>
                <a:latin typeface="HelveticaNeueLT Std Med" panose="020B0604020202020204" pitchFamily="34" charset="0"/>
              </a:rPr>
              <a:t>collaborations</a:t>
            </a:r>
          </a:p>
          <a:p>
            <a:pPr algn="l">
              <a:lnSpc>
                <a:spcPct val="100000"/>
              </a:lnSpc>
            </a:pPr>
            <a:r>
              <a:rPr lang="en-US" sz="2000" b="1" dirty="0" smtClean="0">
                <a:solidFill>
                  <a:srgbClr val="002B58"/>
                </a:solidFill>
                <a:latin typeface="HelveticaNeueLT Std Med" panose="020B0604020202020204" pitchFamily="34" charset="0"/>
              </a:rPr>
              <a:t>Goal</a:t>
            </a:r>
            <a:r>
              <a:rPr lang="en-US" sz="2000" dirty="0">
                <a:solidFill>
                  <a:srgbClr val="002B58"/>
                </a:solidFill>
                <a:latin typeface="HelveticaNeueLT Std Med" panose="020B0604020202020204" pitchFamily="34" charset="0"/>
              </a:rPr>
              <a:t>: Identify faculty across campus working in humanitarian systems/disaster response </a:t>
            </a:r>
            <a:endParaRPr lang="en-US" sz="2000" dirty="0" smtClean="0">
              <a:solidFill>
                <a:srgbClr val="002B58"/>
              </a:solidFill>
              <a:latin typeface="HelveticaNeueLT Std Med" panose="020B0604020202020204" pitchFamily="34" charset="0"/>
            </a:endParaRPr>
          </a:p>
          <a:p>
            <a:pPr algn="l">
              <a:lnSpc>
                <a:spcPct val="100000"/>
              </a:lnSpc>
            </a:pPr>
            <a:r>
              <a:rPr lang="en-US" sz="2000" b="1" dirty="0" smtClean="0">
                <a:solidFill>
                  <a:srgbClr val="002B58"/>
                </a:solidFill>
                <a:latin typeface="HelveticaNeueLT Std Med" panose="020B0604020202020204" pitchFamily="34" charset="0"/>
              </a:rPr>
              <a:t>Why</a:t>
            </a:r>
            <a:r>
              <a:rPr lang="en-US" sz="2000" b="1" dirty="0">
                <a:solidFill>
                  <a:srgbClr val="002B58"/>
                </a:solidFill>
                <a:latin typeface="HelveticaNeueLT Std Med" panose="020B0604020202020204" pitchFamily="34" charset="0"/>
              </a:rPr>
              <a:t>:</a:t>
            </a:r>
            <a:r>
              <a:rPr lang="en-US" sz="2000" dirty="0">
                <a:solidFill>
                  <a:srgbClr val="002B58"/>
                </a:solidFill>
                <a:latin typeface="HelveticaNeueLT Std Med" panose="020B0604020202020204" pitchFamily="34" charset="0"/>
              </a:rPr>
              <a:t> </a:t>
            </a:r>
          </a:p>
          <a:p>
            <a:pPr marL="342900" indent="-342900" algn="l">
              <a:lnSpc>
                <a:spcPct val="100000"/>
              </a:lnSpc>
              <a:buFont typeface="Arial"/>
              <a:buChar char="•"/>
            </a:pPr>
            <a:r>
              <a:rPr lang="en-US" sz="2000" dirty="0">
                <a:solidFill>
                  <a:srgbClr val="002B58"/>
                </a:solidFill>
                <a:latin typeface="HelveticaNeueLT Std Med" panose="020B0604020202020204" pitchFamily="34" charset="0"/>
              </a:rPr>
              <a:t>Encourage collaboration among activities, events, proposals, etc.</a:t>
            </a:r>
          </a:p>
          <a:p>
            <a:pPr marL="342900" indent="-342900" algn="l">
              <a:lnSpc>
                <a:spcPct val="100000"/>
              </a:lnSpc>
              <a:buFont typeface="Arial"/>
              <a:buChar char="•"/>
            </a:pPr>
            <a:r>
              <a:rPr lang="en-US" sz="2000" dirty="0">
                <a:solidFill>
                  <a:srgbClr val="002B58"/>
                </a:solidFill>
                <a:latin typeface="HelveticaNeueLT Std Med" panose="020B0604020202020204" pitchFamily="34" charset="0"/>
              </a:rPr>
              <a:t>Develop ability to help GT rapidly respond to events and readily assemble expertise into teams</a:t>
            </a:r>
          </a:p>
          <a:p>
            <a:pPr algn="l">
              <a:lnSpc>
                <a:spcPct val="100000"/>
              </a:lnSpc>
            </a:pPr>
            <a:r>
              <a:rPr lang="en-US" sz="2000" b="1" dirty="0" smtClean="0">
                <a:solidFill>
                  <a:srgbClr val="002B58"/>
                </a:solidFill>
                <a:latin typeface="HelveticaNeueLT Std Med" panose="020B0604020202020204" pitchFamily="34" charset="0"/>
              </a:rPr>
              <a:t/>
            </a:r>
            <a:br>
              <a:rPr lang="en-US" sz="2000" b="1" dirty="0" smtClean="0">
                <a:solidFill>
                  <a:srgbClr val="002B58"/>
                </a:solidFill>
                <a:latin typeface="HelveticaNeueLT Std Med" panose="020B0604020202020204" pitchFamily="34" charset="0"/>
              </a:rPr>
            </a:br>
            <a:r>
              <a:rPr lang="en-US" sz="2000" b="1" dirty="0" smtClean="0">
                <a:solidFill>
                  <a:srgbClr val="002B58"/>
                </a:solidFill>
                <a:latin typeface="HelveticaNeueLT Std Med" panose="020B0604020202020204" pitchFamily="34" charset="0"/>
              </a:rPr>
              <a:t>Submit </a:t>
            </a:r>
            <a:r>
              <a:rPr lang="en-US" sz="2000" b="1" dirty="0">
                <a:solidFill>
                  <a:srgbClr val="002B58"/>
                </a:solidFill>
                <a:latin typeface="HelveticaNeueLT Std Med" panose="020B0604020202020204" pitchFamily="34" charset="0"/>
              </a:rPr>
              <a:t>Ideas / </a:t>
            </a:r>
            <a:r>
              <a:rPr lang="en-US" sz="2000" b="1" dirty="0" smtClean="0">
                <a:solidFill>
                  <a:srgbClr val="002B58"/>
                </a:solidFill>
                <a:latin typeface="HelveticaNeueLT Std Med" panose="020B0604020202020204" pitchFamily="34" charset="0"/>
              </a:rPr>
              <a:t>Recommendations:</a:t>
            </a:r>
          </a:p>
          <a:p>
            <a:pPr algn="l">
              <a:lnSpc>
                <a:spcPct val="100000"/>
              </a:lnSpc>
            </a:pPr>
            <a:r>
              <a:rPr lang="en-US" sz="2000" dirty="0" err="1">
                <a:solidFill>
                  <a:srgbClr val="002B58"/>
                </a:solidFill>
                <a:latin typeface="HelveticaNeueLT Std Med" panose="020B0604020202020204" pitchFamily="34" charset="0"/>
              </a:rPr>
              <a:t>Scott.Appling@gtri.gatech.edu</a:t>
            </a:r>
            <a:r>
              <a:rPr lang="en-US" sz="2000" dirty="0">
                <a:solidFill>
                  <a:srgbClr val="002B58"/>
                </a:solidFill>
                <a:latin typeface="HelveticaNeueLT Std Med" panose="020B0604020202020204" pitchFamily="34" charset="0"/>
              </a:rPr>
              <a:t> / </a:t>
            </a:r>
            <a:r>
              <a:rPr lang="en-US" sz="2000" dirty="0" err="1">
                <a:solidFill>
                  <a:srgbClr val="002B58"/>
                </a:solidFill>
                <a:latin typeface="HelveticaNeueLT Std Med" panose="020B0604020202020204" pitchFamily="34" charset="0"/>
              </a:rPr>
              <a:t>Leigh.McCook@gtri.gatech.edu</a:t>
            </a:r>
            <a:endParaRPr lang="en-US" sz="2000" dirty="0">
              <a:solidFill>
                <a:srgbClr val="002B58"/>
              </a:solidFill>
              <a:latin typeface="HelveticaNeueLT Std Med" panose="020B0604020202020204" pitchFamily="34" charset="0"/>
            </a:endParaRPr>
          </a:p>
          <a:p>
            <a:pPr algn="l">
              <a:lnSpc>
                <a:spcPct val="100000"/>
              </a:lnSpc>
            </a:pPr>
            <a:endParaRPr lang="en-US" sz="2000" dirty="0">
              <a:solidFill>
                <a:srgbClr val="002B58"/>
              </a:solidFill>
              <a:latin typeface="HelveticaNeueLT Std Med" panose="020B0604020202020204" pitchFamily="34" charset="0"/>
            </a:endParaRPr>
          </a:p>
          <a:p>
            <a:pPr algn="l">
              <a:lnSpc>
                <a:spcPct val="100000"/>
              </a:lnSpc>
            </a:pPr>
            <a:endParaRPr lang="en-US" sz="2000" dirty="0" smtClean="0">
              <a:solidFill>
                <a:srgbClr val="002B58"/>
              </a:solidFill>
              <a:latin typeface="HelveticaNeueLT Std Med" panose="020B0604020202020204" pitchFamily="34" charset="0"/>
            </a:endParaRPr>
          </a:p>
          <a:p>
            <a:pPr algn="l">
              <a:lnSpc>
                <a:spcPct val="100000"/>
              </a:lnSpc>
            </a:pPr>
            <a:endParaRPr lang="en-US" sz="2000" dirty="0">
              <a:solidFill>
                <a:srgbClr val="002B58"/>
              </a:solidFill>
              <a:latin typeface="HelveticaNeueLT Std Med" panose="020B0604020202020204" pitchFamily="34" charset="0"/>
            </a:endParaRPr>
          </a:p>
        </p:txBody>
      </p:sp>
    </p:spTree>
    <p:extLst>
      <p:ext uri="{BB962C8B-B14F-4D97-AF65-F5344CB8AC3E}">
        <p14:creationId xmlns:p14="http://schemas.microsoft.com/office/powerpoint/2010/main" val="314588516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ubtitle 2"/>
          <p:cNvSpPr txBox="1">
            <a:spLocks/>
          </p:cNvSpPr>
          <p:nvPr/>
        </p:nvSpPr>
        <p:spPr>
          <a:xfrm>
            <a:off x="1248249" y="2296666"/>
            <a:ext cx="6844988" cy="335835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Font typeface="Arial" charset="0"/>
              <a:buChar char="•"/>
            </a:pPr>
            <a:endParaRPr lang="en-US" sz="2000" dirty="0">
              <a:solidFill>
                <a:srgbClr val="002B58"/>
              </a:solidFill>
              <a:latin typeface="Franklin Gothic Medium" charset="0"/>
              <a:ea typeface="Franklin Gothic Medium" charset="0"/>
              <a:cs typeface="Franklin Gothic Medium" charset="0"/>
            </a:endParaRPr>
          </a:p>
        </p:txBody>
      </p:sp>
      <p:sp>
        <p:nvSpPr>
          <p:cNvPr id="6" name="Title 1"/>
          <p:cNvSpPr txBox="1">
            <a:spLocks/>
          </p:cNvSpPr>
          <p:nvPr/>
        </p:nvSpPr>
        <p:spPr>
          <a:xfrm>
            <a:off x="1235676" y="1949102"/>
            <a:ext cx="7908324" cy="4778437"/>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2800" dirty="0" smtClean="0">
              <a:solidFill>
                <a:srgbClr val="002B58"/>
              </a:solidFill>
              <a:latin typeface="Helvetica Neue"/>
              <a:ea typeface="Franklin Gothic Medium" charset="0"/>
              <a:cs typeface="Helvetica Neue"/>
            </a:endParaRPr>
          </a:p>
          <a:p>
            <a:pPr algn="l"/>
            <a:r>
              <a:rPr lang="en-US" sz="2800" dirty="0" smtClean="0">
                <a:solidFill>
                  <a:srgbClr val="002B58"/>
                </a:solidFill>
                <a:latin typeface="Helvetica Neue"/>
                <a:ea typeface="Franklin Gothic Medium" charset="0"/>
                <a:cs typeface="Helvetica Neue"/>
              </a:rPr>
              <a:t>Faculty &amp; External Stakeholders </a:t>
            </a:r>
            <a:r>
              <a:rPr lang="en-US" sz="2800" dirty="0" smtClean="0">
                <a:solidFill>
                  <a:srgbClr val="002B58"/>
                </a:solidFill>
                <a:latin typeface="Helvetica Neue"/>
                <a:ea typeface="Franklin Gothic Medium" charset="0"/>
                <a:cs typeface="Helvetica Neue"/>
              </a:rPr>
              <a:t>Seminar</a:t>
            </a:r>
          </a:p>
          <a:p>
            <a:pPr algn="l"/>
            <a:endParaRPr lang="en-US" sz="2800" dirty="0" smtClean="0">
              <a:solidFill>
                <a:srgbClr val="002B58"/>
              </a:solidFill>
              <a:latin typeface="Helvetica Neue"/>
              <a:ea typeface="Franklin Gothic Medium" charset="0"/>
              <a:cs typeface="Helvetica Neue"/>
            </a:endParaRPr>
          </a:p>
          <a:p>
            <a:pPr algn="l"/>
            <a:r>
              <a:rPr lang="en-US" sz="2800" dirty="0" smtClean="0">
                <a:solidFill>
                  <a:srgbClr val="002B58"/>
                </a:solidFill>
                <a:latin typeface="Helvetica Neue"/>
                <a:ea typeface="Franklin Gothic Medium" charset="0"/>
                <a:cs typeface="Helvetica Neue"/>
              </a:rPr>
              <a:t>Purpose</a:t>
            </a:r>
            <a:endParaRPr lang="en-US" sz="2800" dirty="0">
              <a:solidFill>
                <a:srgbClr val="002B58"/>
              </a:solidFill>
              <a:latin typeface="Helvetica Neue"/>
              <a:ea typeface="Franklin Gothic Medium" charset="0"/>
              <a:cs typeface="Helvetica Neue"/>
            </a:endParaRPr>
          </a:p>
          <a:p>
            <a:pPr marL="457200" indent="-457200" algn="l">
              <a:buFont typeface="Arial"/>
              <a:buChar char="•"/>
            </a:pPr>
            <a:r>
              <a:rPr lang="en-US" sz="2800" dirty="0">
                <a:solidFill>
                  <a:srgbClr val="002B58"/>
                </a:solidFill>
                <a:latin typeface="Helvetica Neue"/>
                <a:ea typeface="Franklin Gothic Medium" charset="0"/>
                <a:cs typeface="Helvetica Neue"/>
              </a:rPr>
              <a:t>Bring together researchers working in these fields</a:t>
            </a:r>
          </a:p>
          <a:p>
            <a:pPr marL="457200" indent="-457200" algn="l">
              <a:buFont typeface="Arial"/>
              <a:buChar char="•"/>
            </a:pPr>
            <a:r>
              <a:rPr lang="en-US" sz="2800" dirty="0">
                <a:solidFill>
                  <a:srgbClr val="002B58"/>
                </a:solidFill>
                <a:latin typeface="Helvetica Neue"/>
                <a:ea typeface="Franklin Gothic Medium" charset="0"/>
                <a:cs typeface="Helvetica Neue"/>
              </a:rPr>
              <a:t>Learn more about what we are working on </a:t>
            </a:r>
          </a:p>
          <a:p>
            <a:pPr marL="457200" indent="-457200" algn="l">
              <a:buFont typeface="Arial"/>
              <a:buChar char="•"/>
            </a:pPr>
            <a:r>
              <a:rPr lang="en-US" sz="2800" dirty="0">
                <a:solidFill>
                  <a:srgbClr val="002B58"/>
                </a:solidFill>
                <a:latin typeface="Helvetica Neue"/>
                <a:ea typeface="Franklin Gothic Medium" charset="0"/>
                <a:cs typeface="Helvetica Neue"/>
              </a:rPr>
              <a:t>Identify areas of opportunities </a:t>
            </a:r>
            <a:endParaRPr lang="en-US" sz="2800" dirty="0" smtClean="0">
              <a:solidFill>
                <a:srgbClr val="002B58"/>
              </a:solidFill>
              <a:latin typeface="Helvetica Neue"/>
              <a:ea typeface="Franklin Gothic Medium" charset="0"/>
              <a:cs typeface="Helvetica Neue"/>
            </a:endParaRPr>
          </a:p>
          <a:p>
            <a:pPr marL="457200" indent="-457200" algn="l">
              <a:buFont typeface="Arial"/>
              <a:buChar char="•"/>
            </a:pPr>
            <a:r>
              <a:rPr lang="en-US" sz="2800" dirty="0" smtClean="0">
                <a:solidFill>
                  <a:srgbClr val="002B58"/>
                </a:solidFill>
                <a:latin typeface="Helvetica Neue"/>
                <a:ea typeface="Franklin Gothic Medium" charset="0"/>
                <a:cs typeface="Helvetica Neue"/>
              </a:rPr>
              <a:t>Hear </a:t>
            </a:r>
            <a:r>
              <a:rPr lang="en-US" sz="2800" dirty="0">
                <a:solidFill>
                  <a:srgbClr val="002B58"/>
                </a:solidFill>
                <a:latin typeface="Helvetica Neue"/>
                <a:ea typeface="Franklin Gothic Medium" charset="0"/>
                <a:cs typeface="Helvetica Neue"/>
              </a:rPr>
              <a:t>from stakeholders (external) to identify areas of </a:t>
            </a:r>
            <a:r>
              <a:rPr lang="en-US" sz="2800" dirty="0" smtClean="0">
                <a:solidFill>
                  <a:srgbClr val="002B58"/>
                </a:solidFill>
                <a:latin typeface="Helvetica Neue"/>
                <a:ea typeface="Franklin Gothic Medium" charset="0"/>
                <a:cs typeface="Helvetica Neue"/>
              </a:rPr>
              <a:t>need</a:t>
            </a:r>
            <a:br>
              <a:rPr lang="en-US" sz="2800" dirty="0" smtClean="0">
                <a:solidFill>
                  <a:srgbClr val="002B58"/>
                </a:solidFill>
                <a:latin typeface="Helvetica Neue"/>
                <a:ea typeface="Franklin Gothic Medium" charset="0"/>
                <a:cs typeface="Helvetica Neue"/>
              </a:rPr>
            </a:br>
            <a:endParaRPr lang="en-US" sz="2800" dirty="0">
              <a:solidFill>
                <a:srgbClr val="002B58"/>
              </a:solidFill>
              <a:latin typeface="Helvetica Neue"/>
              <a:ea typeface="Franklin Gothic Medium" charset="0"/>
              <a:cs typeface="Helvetica Neue"/>
            </a:endParaRPr>
          </a:p>
          <a:p>
            <a:pPr algn="l"/>
            <a:r>
              <a:rPr lang="en-US" sz="2800" dirty="0">
                <a:solidFill>
                  <a:srgbClr val="002B58"/>
                </a:solidFill>
                <a:latin typeface="Helvetica Neue"/>
                <a:ea typeface="Franklin Gothic Medium" charset="0"/>
                <a:cs typeface="Helvetica Neue"/>
              </a:rPr>
              <a:t>Logistics</a:t>
            </a:r>
          </a:p>
          <a:p>
            <a:pPr marL="457200" indent="-457200" algn="l">
              <a:buFont typeface="Arial"/>
              <a:buChar char="•"/>
            </a:pPr>
            <a:r>
              <a:rPr lang="en-US" sz="2800" dirty="0">
                <a:solidFill>
                  <a:srgbClr val="002B58"/>
                </a:solidFill>
                <a:latin typeface="Helvetica Neue"/>
                <a:ea typeface="Franklin Gothic Medium" charset="0"/>
                <a:cs typeface="Helvetica Neue"/>
              </a:rPr>
              <a:t>Date: Jan/Feb (TBD)</a:t>
            </a:r>
          </a:p>
          <a:p>
            <a:pPr algn="l"/>
            <a:endParaRPr lang="en-US" sz="2800" dirty="0">
              <a:solidFill>
                <a:srgbClr val="002B58"/>
              </a:solidFill>
              <a:latin typeface="Helvetica Neue"/>
              <a:ea typeface="Franklin Gothic Medium" charset="0"/>
              <a:cs typeface="Helvetica Neue"/>
            </a:endParaRPr>
          </a:p>
          <a:p>
            <a:pPr algn="l"/>
            <a:endParaRPr lang="en-US" sz="2800" dirty="0">
              <a:solidFill>
                <a:srgbClr val="002B58"/>
              </a:solidFill>
              <a:latin typeface="Helvetica Neue"/>
              <a:ea typeface="Franklin Gothic Medium" charset="0"/>
              <a:cs typeface="Helvetica Neue"/>
            </a:endParaRPr>
          </a:p>
        </p:txBody>
      </p:sp>
      <p:sp>
        <p:nvSpPr>
          <p:cNvPr id="4" name="Title 1"/>
          <p:cNvSpPr txBox="1">
            <a:spLocks/>
          </p:cNvSpPr>
          <p:nvPr/>
        </p:nvSpPr>
        <p:spPr>
          <a:xfrm>
            <a:off x="1195141" y="508396"/>
            <a:ext cx="7224677"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dirty="0" smtClean="0">
                <a:solidFill>
                  <a:srgbClr val="A38260"/>
                </a:solidFill>
                <a:latin typeface="Helvetica Neue Medium"/>
                <a:cs typeface="Helvetica Neue Medium"/>
              </a:rPr>
              <a:t>Humanitarian Systems</a:t>
            </a:r>
            <a:br>
              <a:rPr lang="en-US" sz="3000" dirty="0" smtClean="0">
                <a:solidFill>
                  <a:srgbClr val="A38260"/>
                </a:solidFill>
                <a:latin typeface="Helvetica Neue Medium"/>
                <a:cs typeface="Helvetica Neue Medium"/>
              </a:rPr>
            </a:br>
            <a:r>
              <a:rPr lang="en-US" sz="3000" dirty="0" smtClean="0">
                <a:solidFill>
                  <a:srgbClr val="A38260"/>
                </a:solidFill>
                <a:latin typeface="Helvetica Neue Medium"/>
                <a:cs typeface="Helvetica Neue Medium"/>
              </a:rPr>
              <a:t>&amp; Disaster Response</a:t>
            </a:r>
            <a:endParaRPr lang="en-US" sz="3000" dirty="0">
              <a:solidFill>
                <a:srgbClr val="A38260"/>
              </a:solidFill>
              <a:latin typeface="Helvetica Neue Medium"/>
              <a:cs typeface="Helvetica Neue Medium"/>
            </a:endParaRPr>
          </a:p>
        </p:txBody>
      </p:sp>
    </p:spTree>
    <p:extLst>
      <p:ext uri="{BB962C8B-B14F-4D97-AF65-F5344CB8AC3E}">
        <p14:creationId xmlns:p14="http://schemas.microsoft.com/office/powerpoint/2010/main" val="156758854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093885" y="890950"/>
            <a:ext cx="8617170" cy="886301"/>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700" dirty="0" smtClean="0">
                <a:solidFill>
                  <a:srgbClr val="002060"/>
                </a:solidFill>
                <a:latin typeface="HelveticaNeueLT Std Med" panose="020B0604020202020204" pitchFamily="34" charset="0"/>
              </a:rPr>
              <a:t>Professional Certificate in </a:t>
            </a:r>
          </a:p>
          <a:p>
            <a:pPr algn="l"/>
            <a:r>
              <a:rPr lang="en-US" sz="2700" dirty="0" smtClean="0">
                <a:solidFill>
                  <a:srgbClr val="002060"/>
                </a:solidFill>
                <a:latin typeface="HelveticaNeueLT Std Med" panose="020B0604020202020204" pitchFamily="34" charset="0"/>
              </a:rPr>
              <a:t>Health &amp; </a:t>
            </a:r>
            <a:r>
              <a:rPr lang="en-US" sz="2700" dirty="0" smtClean="0">
                <a:solidFill>
                  <a:srgbClr val="002060"/>
                </a:solidFill>
                <a:latin typeface="HelveticaNeueLT Std Med" panose="020B0604020202020204"/>
              </a:rPr>
              <a:t>Humanitarian</a:t>
            </a:r>
            <a:r>
              <a:rPr lang="en-US" sz="2700" dirty="0" smtClean="0">
                <a:solidFill>
                  <a:srgbClr val="002060"/>
                </a:solidFill>
                <a:latin typeface="HelveticaNeueLT Std Med" panose="020B0604020202020204" pitchFamily="34" charset="0"/>
              </a:rPr>
              <a:t> Supply Chain Management</a:t>
            </a:r>
            <a:endParaRPr lang="en-US" sz="2700" dirty="0">
              <a:solidFill>
                <a:srgbClr val="002060"/>
              </a:solidFill>
              <a:latin typeface="HelveticaNeueLT Std Med" panose="020B0604020202020204" pitchFamily="34" charset="0"/>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9712" y="129378"/>
            <a:ext cx="3328592" cy="524454"/>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49487" y="5132077"/>
            <a:ext cx="2089293" cy="1392861"/>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5379" y="5134207"/>
            <a:ext cx="2099731" cy="1390731"/>
          </a:xfrm>
          <a:prstGeom prst="rect">
            <a:avLst/>
          </a:prstGeom>
        </p:spPr>
      </p:pic>
      <p:sp>
        <p:nvSpPr>
          <p:cNvPr id="10" name="TextBox 9"/>
          <p:cNvSpPr txBox="1"/>
          <p:nvPr/>
        </p:nvSpPr>
        <p:spPr>
          <a:xfrm>
            <a:off x="2991557" y="5064343"/>
            <a:ext cx="4057930" cy="1723549"/>
          </a:xfrm>
          <a:prstGeom prst="rect">
            <a:avLst/>
          </a:prstGeom>
          <a:noFill/>
        </p:spPr>
        <p:txBody>
          <a:bodyPr wrap="square" rtlCol="0">
            <a:spAutoFit/>
          </a:bodyPr>
          <a:lstStyle/>
          <a:p>
            <a:r>
              <a:rPr lang="en-US" sz="1100" i="1" dirty="0" smtClean="0">
                <a:solidFill>
                  <a:srgbClr val="002060"/>
                </a:solidFill>
                <a:latin typeface="Calibri"/>
              </a:rPr>
              <a:t>I </a:t>
            </a:r>
            <a:r>
              <a:rPr lang="en-US" sz="1100" i="1" dirty="0">
                <a:solidFill>
                  <a:srgbClr val="002060"/>
                </a:solidFill>
                <a:latin typeface="Calibri"/>
              </a:rPr>
              <a:t>have attended many humanitarian logistics trainings but this one was the best. This training </a:t>
            </a:r>
            <a:r>
              <a:rPr lang="en-US" sz="1100" i="1" dirty="0" smtClean="0">
                <a:solidFill>
                  <a:srgbClr val="002060"/>
                </a:solidFill>
                <a:latin typeface="Calibri"/>
              </a:rPr>
              <a:t>provides </a:t>
            </a:r>
            <a:r>
              <a:rPr lang="en-US" sz="1100" i="1" dirty="0">
                <a:solidFill>
                  <a:srgbClr val="002060"/>
                </a:solidFill>
                <a:latin typeface="Calibri"/>
              </a:rPr>
              <a:t>the mathematical, statistical, technical and tactical tools which can help supply chain managers to take well calculated </a:t>
            </a:r>
            <a:r>
              <a:rPr lang="en-US" sz="1100" i="1" dirty="0" smtClean="0">
                <a:solidFill>
                  <a:srgbClr val="002060"/>
                </a:solidFill>
                <a:latin typeface="Calibri"/>
              </a:rPr>
              <a:t>decisions </a:t>
            </a:r>
            <a:r>
              <a:rPr lang="en-US" sz="1100" i="1" dirty="0">
                <a:solidFill>
                  <a:srgbClr val="002060"/>
                </a:solidFill>
                <a:latin typeface="Calibri"/>
              </a:rPr>
              <a:t>to </a:t>
            </a:r>
            <a:r>
              <a:rPr lang="en-US" sz="1100" i="1" dirty="0" smtClean="0">
                <a:solidFill>
                  <a:srgbClr val="002060"/>
                </a:solidFill>
                <a:latin typeface="Calibri"/>
              </a:rPr>
              <a:t>improve response </a:t>
            </a:r>
            <a:r>
              <a:rPr lang="en-US" sz="1100" i="1" dirty="0">
                <a:solidFill>
                  <a:srgbClr val="002060"/>
                </a:solidFill>
                <a:latin typeface="Calibri"/>
              </a:rPr>
              <a:t>to our beneficiaries and all other stake </a:t>
            </a:r>
            <a:r>
              <a:rPr lang="en-US" sz="1100" i="1" dirty="0" smtClean="0">
                <a:solidFill>
                  <a:srgbClr val="002060"/>
                </a:solidFill>
                <a:latin typeface="Calibri"/>
              </a:rPr>
              <a:t>holders</a:t>
            </a:r>
            <a:r>
              <a:rPr lang="en-US" sz="1100" i="1" dirty="0">
                <a:solidFill>
                  <a:srgbClr val="002060"/>
                </a:solidFill>
                <a:latin typeface="Calibri"/>
              </a:rPr>
              <a:t>.</a:t>
            </a:r>
            <a:r>
              <a:rPr lang="en-US" sz="1100" i="1" dirty="0" smtClean="0">
                <a:solidFill>
                  <a:srgbClr val="002060"/>
                </a:solidFill>
                <a:latin typeface="Calibri"/>
              </a:rPr>
              <a:t> </a:t>
            </a:r>
          </a:p>
          <a:p>
            <a:endParaRPr lang="en-US" sz="1100" dirty="0" smtClean="0">
              <a:solidFill>
                <a:srgbClr val="002060"/>
              </a:solidFill>
              <a:latin typeface="Calibri"/>
            </a:endParaRPr>
          </a:p>
          <a:p>
            <a:r>
              <a:rPr lang="en-US" sz="1100" dirty="0" smtClean="0">
                <a:solidFill>
                  <a:srgbClr val="002060"/>
                </a:solidFill>
                <a:latin typeface="Calibri"/>
              </a:rPr>
              <a:t>Dr</a:t>
            </a:r>
            <a:r>
              <a:rPr lang="en-US" sz="1100" dirty="0">
                <a:solidFill>
                  <a:srgbClr val="002060"/>
                </a:solidFill>
                <a:latin typeface="Calibri"/>
              </a:rPr>
              <a:t>. Mahmud Mustafa, Director </a:t>
            </a:r>
            <a:r>
              <a:rPr lang="en-US" sz="1100" dirty="0" smtClean="0">
                <a:solidFill>
                  <a:srgbClr val="002060"/>
                </a:solidFill>
                <a:latin typeface="Calibri"/>
              </a:rPr>
              <a:t>of Logistics </a:t>
            </a:r>
            <a:r>
              <a:rPr lang="en-US" sz="1100" dirty="0">
                <a:solidFill>
                  <a:srgbClr val="002060"/>
                </a:solidFill>
                <a:latin typeface="Calibri"/>
              </a:rPr>
              <a:t>and Health Commodities at the </a:t>
            </a:r>
            <a:r>
              <a:rPr lang="en-US" sz="1100" dirty="0" smtClean="0">
                <a:solidFill>
                  <a:srgbClr val="002060"/>
                </a:solidFill>
                <a:latin typeface="Calibri"/>
              </a:rPr>
              <a:t>Nigerian National </a:t>
            </a:r>
            <a:r>
              <a:rPr lang="en-US" sz="1100" dirty="0">
                <a:solidFill>
                  <a:srgbClr val="002060"/>
                </a:solidFill>
                <a:latin typeface="Calibri"/>
              </a:rPr>
              <a:t>Primary Health Care Development </a:t>
            </a:r>
            <a:r>
              <a:rPr lang="en-US" sz="1100" dirty="0" smtClean="0">
                <a:solidFill>
                  <a:srgbClr val="002060"/>
                </a:solidFill>
                <a:latin typeface="Calibri"/>
              </a:rPr>
              <a:t>Agency</a:t>
            </a:r>
            <a:endParaRPr lang="en-US" sz="1100" dirty="0">
              <a:solidFill>
                <a:srgbClr val="002060"/>
              </a:solidFill>
              <a:latin typeface="Calibri"/>
            </a:endParaRPr>
          </a:p>
          <a:p>
            <a:endParaRPr lang="en-US" dirty="0">
              <a:solidFill>
                <a:srgbClr val="002060"/>
              </a:solidFill>
              <a:latin typeface="Calibri"/>
            </a:endParaRPr>
          </a:p>
        </p:txBody>
      </p:sp>
      <p:sp>
        <p:nvSpPr>
          <p:cNvPr id="11" name="TextBox 10"/>
          <p:cNvSpPr txBox="1"/>
          <p:nvPr/>
        </p:nvSpPr>
        <p:spPr>
          <a:xfrm>
            <a:off x="5734752" y="2058734"/>
            <a:ext cx="3404028" cy="1184940"/>
          </a:xfrm>
          <a:prstGeom prst="rect">
            <a:avLst/>
          </a:prstGeom>
          <a:noFill/>
        </p:spPr>
        <p:txBody>
          <a:bodyPr wrap="square" rtlCol="0">
            <a:spAutoFit/>
          </a:bodyPr>
          <a:lstStyle/>
          <a:p>
            <a:r>
              <a:rPr lang="en-US" sz="1200" b="1" dirty="0" smtClean="0">
                <a:solidFill>
                  <a:srgbClr val="002060"/>
                </a:solidFill>
                <a:latin typeface="HelveticaNeueLT Std Med" panose="020B0604020202020204"/>
              </a:rPr>
              <a:t>Global </a:t>
            </a:r>
            <a:r>
              <a:rPr lang="en-US" sz="1200" b="1" dirty="0">
                <a:solidFill>
                  <a:srgbClr val="002060"/>
                </a:solidFill>
                <a:latin typeface="HelveticaNeueLT Std Med" panose="020B0604020202020204"/>
              </a:rPr>
              <a:t>reach:</a:t>
            </a:r>
          </a:p>
          <a:p>
            <a:r>
              <a:rPr lang="en-US" sz="1200" dirty="0">
                <a:solidFill>
                  <a:srgbClr val="002060"/>
                </a:solidFill>
                <a:latin typeface="HelveticaNeueLT Std Med" panose="020B0604020202020204"/>
              </a:rPr>
              <a:t>HHS Center course participants to date have traveled to Georgia Tech from 18 different countries and have lived and worked in 76 countries</a:t>
            </a:r>
          </a:p>
          <a:p>
            <a:endParaRPr lang="en-US" sz="1100" dirty="0">
              <a:solidFill>
                <a:srgbClr val="002060"/>
              </a:solidFill>
              <a:latin typeface="Calibri"/>
            </a:endParaRPr>
          </a:p>
        </p:txBody>
      </p:sp>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90355" y="3152173"/>
            <a:ext cx="2878667" cy="2003672"/>
          </a:xfrm>
          <a:prstGeom prst="rect">
            <a:avLst/>
          </a:prstGeom>
        </p:spPr>
      </p:pic>
      <p:sp>
        <p:nvSpPr>
          <p:cNvPr id="13" name="TextBox 12"/>
          <p:cNvSpPr txBox="1"/>
          <p:nvPr/>
        </p:nvSpPr>
        <p:spPr>
          <a:xfrm>
            <a:off x="987774" y="2054311"/>
            <a:ext cx="4538132" cy="3077766"/>
          </a:xfrm>
          <a:prstGeom prst="rect">
            <a:avLst/>
          </a:prstGeom>
          <a:noFill/>
        </p:spPr>
        <p:txBody>
          <a:bodyPr wrap="square" rtlCol="0">
            <a:spAutoFit/>
          </a:bodyPr>
          <a:lstStyle/>
          <a:p>
            <a:r>
              <a:rPr lang="en-US" sz="1200" b="1" dirty="0" smtClean="0">
                <a:solidFill>
                  <a:srgbClr val="002060"/>
                </a:solidFill>
                <a:latin typeface="HelveticaNeueLT Std Med" panose="020B0604020202020204"/>
              </a:rPr>
              <a:t>Date: </a:t>
            </a:r>
            <a:r>
              <a:rPr lang="en-US" sz="1200" dirty="0" smtClean="0">
                <a:solidFill>
                  <a:srgbClr val="002060"/>
                </a:solidFill>
                <a:latin typeface="HelveticaNeueLT Std Med" panose="020B0604020202020204"/>
              </a:rPr>
              <a:t>May 9-14, 2016</a:t>
            </a:r>
          </a:p>
          <a:p>
            <a:endParaRPr lang="en-US" sz="1200" b="1" dirty="0" smtClean="0">
              <a:solidFill>
                <a:srgbClr val="002060"/>
              </a:solidFill>
              <a:latin typeface="HelveticaNeueLT Std Med" panose="020B0604020202020204"/>
            </a:endParaRPr>
          </a:p>
          <a:p>
            <a:r>
              <a:rPr lang="en-US" sz="1200" b="1" dirty="0" smtClean="0">
                <a:solidFill>
                  <a:srgbClr val="002060"/>
                </a:solidFill>
                <a:latin typeface="HelveticaNeueLT Std Med" panose="020B0604020202020204"/>
              </a:rPr>
              <a:t>Courses </a:t>
            </a:r>
            <a:r>
              <a:rPr lang="en-US" sz="1200" b="1" dirty="0">
                <a:solidFill>
                  <a:srgbClr val="002060"/>
                </a:solidFill>
                <a:latin typeface="HelveticaNeueLT Std Med" panose="020B0604020202020204"/>
              </a:rPr>
              <a:t>include:</a:t>
            </a:r>
          </a:p>
          <a:p>
            <a:pPr marL="285750" indent="-285750">
              <a:buFont typeface="Arial" panose="020B0604020202020204" pitchFamily="34" charset="0"/>
              <a:buChar char="•"/>
            </a:pPr>
            <a:r>
              <a:rPr lang="en-US" sz="1200" dirty="0">
                <a:solidFill>
                  <a:srgbClr val="002060"/>
                </a:solidFill>
                <a:latin typeface="HelveticaNeueLT Std Med" panose="020B0604020202020204"/>
              </a:rPr>
              <a:t>Pre-planning Strategy for Health and Humanitarian Organizations</a:t>
            </a:r>
          </a:p>
          <a:p>
            <a:pPr marL="285750" indent="-285750">
              <a:buFont typeface="Arial" panose="020B0604020202020204" pitchFamily="34" charset="0"/>
              <a:buChar char="•"/>
            </a:pPr>
            <a:r>
              <a:rPr lang="en-US" sz="1200" dirty="0">
                <a:solidFill>
                  <a:srgbClr val="002060"/>
                </a:solidFill>
                <a:latin typeface="HelveticaNeueLT Std Med" panose="020B0604020202020204"/>
              </a:rPr>
              <a:t>Tactical Decision Making in Public Health and Humanitarian Response</a:t>
            </a:r>
          </a:p>
          <a:p>
            <a:pPr marL="285750" indent="-285750">
              <a:buFont typeface="Arial" panose="020B0604020202020204" pitchFamily="34" charset="0"/>
              <a:buChar char="•"/>
            </a:pPr>
            <a:r>
              <a:rPr lang="en-US" sz="1200" dirty="0">
                <a:solidFill>
                  <a:srgbClr val="002060"/>
                </a:solidFill>
                <a:latin typeface="HelveticaNeueLT Std Med" panose="020B0604020202020204"/>
              </a:rPr>
              <a:t>Systems Operations in Health and Humanitarian </a:t>
            </a:r>
            <a:r>
              <a:rPr lang="en-US" sz="1200" dirty="0" smtClean="0">
                <a:solidFill>
                  <a:srgbClr val="002060"/>
                </a:solidFill>
                <a:latin typeface="HelveticaNeueLT Std Med" panose="020B0604020202020204"/>
              </a:rPr>
              <a:t>Response</a:t>
            </a:r>
          </a:p>
          <a:p>
            <a:endParaRPr lang="en-US" sz="1200" dirty="0">
              <a:solidFill>
                <a:srgbClr val="002060"/>
              </a:solidFill>
              <a:latin typeface="HelveticaNeueLT Std Med" panose="020B0604020202020204"/>
            </a:endParaRPr>
          </a:p>
          <a:p>
            <a:r>
              <a:rPr lang="en-US" sz="1200" b="1" dirty="0">
                <a:solidFill>
                  <a:srgbClr val="002060"/>
                </a:solidFill>
                <a:latin typeface="HelveticaNeueLT Std Med" panose="020B0604020202020204"/>
              </a:rPr>
              <a:t>2015 </a:t>
            </a:r>
            <a:r>
              <a:rPr lang="en-US" sz="1200" b="1" dirty="0" smtClean="0">
                <a:solidFill>
                  <a:srgbClr val="002060"/>
                </a:solidFill>
                <a:latin typeface="HelveticaNeueLT Std Med" panose="020B0604020202020204"/>
              </a:rPr>
              <a:t>participant </a:t>
            </a:r>
            <a:r>
              <a:rPr lang="en-US" sz="1200" b="1" dirty="0">
                <a:solidFill>
                  <a:srgbClr val="002060"/>
                </a:solidFill>
                <a:latin typeface="HelveticaNeueLT Std Med" panose="020B0604020202020204"/>
              </a:rPr>
              <a:t>organizations included: </a:t>
            </a:r>
          </a:p>
          <a:p>
            <a:r>
              <a:rPr lang="en-US" sz="1200" dirty="0" err="1" smtClean="0">
                <a:solidFill>
                  <a:srgbClr val="002060"/>
                </a:solidFill>
                <a:latin typeface="HelveticaNeueLT Std Med" panose="020B0604020202020204"/>
              </a:rPr>
              <a:t>AmeriCares</a:t>
            </a:r>
            <a:r>
              <a:rPr lang="en-US" sz="1200" dirty="0" smtClean="0">
                <a:solidFill>
                  <a:srgbClr val="002060"/>
                </a:solidFill>
                <a:latin typeface="HelveticaNeueLT Std Med" panose="020B0604020202020204"/>
              </a:rPr>
              <a:t>, Boeing, Catholic </a:t>
            </a:r>
            <a:r>
              <a:rPr lang="en-US" sz="1200" dirty="0">
                <a:solidFill>
                  <a:srgbClr val="002060"/>
                </a:solidFill>
                <a:latin typeface="HelveticaNeueLT Std Med" panose="020B0604020202020204"/>
              </a:rPr>
              <a:t>Relief </a:t>
            </a:r>
            <a:r>
              <a:rPr lang="en-US" sz="1200" dirty="0" smtClean="0">
                <a:solidFill>
                  <a:srgbClr val="002060"/>
                </a:solidFill>
                <a:latin typeface="HelveticaNeueLT Std Med" panose="020B0604020202020204"/>
              </a:rPr>
              <a:t>Services, Family </a:t>
            </a:r>
            <a:r>
              <a:rPr lang="en-US" sz="1200" dirty="0">
                <a:solidFill>
                  <a:srgbClr val="002060"/>
                </a:solidFill>
                <a:latin typeface="HelveticaNeueLT Std Med" panose="020B0604020202020204"/>
              </a:rPr>
              <a:t>Health International </a:t>
            </a:r>
            <a:r>
              <a:rPr lang="en-US" sz="1200" dirty="0" smtClean="0">
                <a:solidFill>
                  <a:srgbClr val="002060"/>
                </a:solidFill>
                <a:latin typeface="HelveticaNeueLT Std Med" panose="020B0604020202020204"/>
              </a:rPr>
              <a:t>360, Doctors </a:t>
            </a:r>
            <a:r>
              <a:rPr lang="en-US" sz="1200" dirty="0">
                <a:solidFill>
                  <a:srgbClr val="002060"/>
                </a:solidFill>
                <a:latin typeface="HelveticaNeueLT Std Med" panose="020B0604020202020204"/>
              </a:rPr>
              <a:t>Without Borders, Last Mile </a:t>
            </a:r>
            <a:r>
              <a:rPr lang="en-US" sz="1200" dirty="0" smtClean="0">
                <a:solidFill>
                  <a:srgbClr val="002060"/>
                </a:solidFill>
                <a:latin typeface="HelveticaNeueLT Std Med" panose="020B0604020202020204"/>
              </a:rPr>
              <a:t>Health, MedShare</a:t>
            </a:r>
            <a:r>
              <a:rPr lang="en-US" sz="1200" dirty="0">
                <a:solidFill>
                  <a:srgbClr val="002060"/>
                </a:solidFill>
                <a:latin typeface="HelveticaNeueLT Std Med" panose="020B0604020202020204"/>
              </a:rPr>
              <a:t>, Partners in Health, Save the Children, UNICEF, </a:t>
            </a:r>
            <a:r>
              <a:rPr lang="en-US" sz="1200" dirty="0" smtClean="0">
                <a:solidFill>
                  <a:srgbClr val="002060"/>
                </a:solidFill>
                <a:latin typeface="HelveticaNeueLT Std Med" panose="020B0604020202020204"/>
              </a:rPr>
              <a:t>UN Population Fund, USAID</a:t>
            </a:r>
            <a:r>
              <a:rPr lang="en-US" sz="1200" dirty="0">
                <a:solidFill>
                  <a:srgbClr val="002060"/>
                </a:solidFill>
                <a:latin typeface="HelveticaNeueLT Std Med" panose="020B0604020202020204"/>
              </a:rPr>
              <a:t>, World Vision, and World Food Programme. </a:t>
            </a:r>
          </a:p>
          <a:p>
            <a:endParaRPr lang="en-US" sz="1400" dirty="0">
              <a:solidFill>
                <a:srgbClr val="002060"/>
              </a:solidFill>
              <a:latin typeface="HelveticaNeueLT Std Med" panose="020B0604020202020204"/>
            </a:endParaRPr>
          </a:p>
        </p:txBody>
      </p:sp>
      <p:sp>
        <p:nvSpPr>
          <p:cNvPr id="14" name="TextBox 13"/>
          <p:cNvSpPr txBox="1"/>
          <p:nvPr/>
        </p:nvSpPr>
        <p:spPr>
          <a:xfrm>
            <a:off x="3327661" y="1724076"/>
            <a:ext cx="4147795" cy="307777"/>
          </a:xfrm>
          <a:prstGeom prst="rect">
            <a:avLst/>
          </a:prstGeom>
          <a:noFill/>
        </p:spPr>
        <p:txBody>
          <a:bodyPr wrap="square" rtlCol="0">
            <a:spAutoFit/>
          </a:bodyPr>
          <a:lstStyle/>
          <a:p>
            <a:r>
              <a:rPr lang="en-US" sz="1400" dirty="0" smtClean="0">
                <a:solidFill>
                  <a:srgbClr val="002060"/>
                </a:solidFill>
                <a:latin typeface="Calibri"/>
                <a:hlinkClick r:id="rId8" action="ppaction://hlinkfile"/>
              </a:rPr>
              <a:t>hhscenter.gatech.edu/professional-education</a:t>
            </a:r>
            <a:r>
              <a:rPr lang="en-US" sz="1200" dirty="0" smtClean="0">
                <a:solidFill>
                  <a:srgbClr val="002060"/>
                </a:solidFill>
                <a:latin typeface="Calibri"/>
              </a:rPr>
              <a:t> </a:t>
            </a:r>
            <a:endParaRPr lang="en-US" sz="1200" dirty="0">
              <a:solidFill>
                <a:srgbClr val="002060"/>
              </a:solidFill>
              <a:latin typeface="Calibri"/>
            </a:endParaRPr>
          </a:p>
        </p:txBody>
      </p:sp>
    </p:spTree>
    <p:extLst>
      <p:ext uri="{BB962C8B-B14F-4D97-AF65-F5344CB8AC3E}">
        <p14:creationId xmlns:p14="http://schemas.microsoft.com/office/powerpoint/2010/main" val="302313888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6" name="Group 15"/>
          <p:cNvGrpSpPr/>
          <p:nvPr/>
        </p:nvGrpSpPr>
        <p:grpSpPr>
          <a:xfrm>
            <a:off x="972047" y="824301"/>
            <a:ext cx="8853363" cy="4520349"/>
            <a:chOff x="1290750" y="416006"/>
            <a:chExt cx="8853363" cy="4520349"/>
          </a:xfrm>
        </p:grpSpPr>
        <p:sp>
          <p:nvSpPr>
            <p:cNvPr id="17" name="Title 1"/>
            <p:cNvSpPr txBox="1">
              <a:spLocks/>
            </p:cNvSpPr>
            <p:nvPr/>
          </p:nvSpPr>
          <p:spPr>
            <a:xfrm>
              <a:off x="1400015" y="416006"/>
              <a:ext cx="8744098" cy="1026403"/>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700" dirty="0" smtClean="0">
                  <a:solidFill>
                    <a:srgbClr val="002060"/>
                  </a:solidFill>
                  <a:latin typeface="HelveticaNeueLT Std Med" panose="020B0604020202020204" pitchFamily="34" charset="0"/>
                </a:rPr>
                <a:t>7</a:t>
              </a:r>
              <a:r>
                <a:rPr lang="en-US" sz="2700" baseline="30000" dirty="0" smtClean="0">
                  <a:solidFill>
                    <a:srgbClr val="002060"/>
                  </a:solidFill>
                  <a:latin typeface="HelveticaNeueLT Std Med" panose="020B0604020202020204" pitchFamily="34" charset="0"/>
                </a:rPr>
                <a:t>th</a:t>
              </a:r>
              <a:r>
                <a:rPr lang="en-US" sz="2700" dirty="0" smtClean="0">
                  <a:solidFill>
                    <a:srgbClr val="002060"/>
                  </a:solidFill>
                  <a:latin typeface="HelveticaNeueLT Std Med" panose="020B0604020202020204" pitchFamily="34" charset="0"/>
                </a:rPr>
                <a:t> Annual Conference on </a:t>
              </a:r>
            </a:p>
            <a:p>
              <a:pPr algn="l"/>
              <a:r>
                <a:rPr lang="en-US" sz="2700" dirty="0" smtClean="0">
                  <a:solidFill>
                    <a:srgbClr val="002060"/>
                  </a:solidFill>
                  <a:latin typeface="HelveticaNeueLT Std Med" panose="020B0604020202020204" pitchFamily="34" charset="0"/>
                </a:rPr>
                <a:t>Health and Humanitarian Logistics</a:t>
              </a:r>
              <a:endParaRPr lang="en-US" sz="2700" dirty="0">
                <a:solidFill>
                  <a:srgbClr val="002060"/>
                </a:solidFill>
                <a:latin typeface="HelveticaNeueLT Std Med" panose="020B0604020202020204" pitchFamily="34" charset="0"/>
              </a:endParaRPr>
            </a:p>
          </p:txBody>
        </p:sp>
        <p:sp>
          <p:nvSpPr>
            <p:cNvPr id="18" name="TextBox 17"/>
            <p:cNvSpPr txBox="1"/>
            <p:nvPr/>
          </p:nvSpPr>
          <p:spPr>
            <a:xfrm>
              <a:off x="1290750" y="1827812"/>
              <a:ext cx="4874368" cy="3108543"/>
            </a:xfrm>
            <a:prstGeom prst="rect">
              <a:avLst/>
            </a:prstGeom>
            <a:noFill/>
          </p:spPr>
          <p:txBody>
            <a:bodyPr wrap="square" rtlCol="0">
              <a:spAutoFit/>
            </a:bodyPr>
            <a:lstStyle/>
            <a:p>
              <a:r>
                <a:rPr lang="en-US" sz="1400" b="1" dirty="0" smtClean="0">
                  <a:solidFill>
                    <a:srgbClr val="002060"/>
                  </a:solidFill>
                  <a:latin typeface="HelveticaNeueLT Std Med" panose="020B0604020202020204"/>
                </a:rPr>
                <a:t>Date: </a:t>
              </a:r>
              <a:r>
                <a:rPr lang="en-US" sz="1400" dirty="0" smtClean="0">
                  <a:solidFill>
                    <a:srgbClr val="002060"/>
                  </a:solidFill>
                  <a:latin typeface="HelveticaNeueLT Std Med" panose="020B0604020202020204"/>
                </a:rPr>
                <a:t>November 18-20, 2015</a:t>
              </a:r>
            </a:p>
            <a:p>
              <a:endParaRPr lang="en-US" sz="1400" b="1" dirty="0" smtClean="0">
                <a:solidFill>
                  <a:srgbClr val="002060"/>
                </a:solidFill>
                <a:latin typeface="HelveticaNeueLT Std Med" panose="020B0604020202020204"/>
              </a:endParaRPr>
            </a:p>
            <a:p>
              <a:r>
                <a:rPr lang="en-US" sz="1400" b="1" dirty="0" smtClean="0">
                  <a:solidFill>
                    <a:srgbClr val="002060"/>
                  </a:solidFill>
                  <a:latin typeface="HelveticaNeueLT Std Med" panose="020B0604020202020204"/>
                </a:rPr>
                <a:t>Location</a:t>
              </a:r>
              <a:r>
                <a:rPr lang="en-US" sz="1400" dirty="0" smtClean="0">
                  <a:solidFill>
                    <a:srgbClr val="002060"/>
                  </a:solidFill>
                  <a:latin typeface="HelveticaNeueLT Std Med" panose="020B0604020202020204"/>
                </a:rPr>
                <a:t>: Gordon Institute of Business Science (GIBS), South Africa</a:t>
              </a:r>
              <a:endParaRPr lang="en-US" sz="1400" b="1" dirty="0" smtClean="0">
                <a:solidFill>
                  <a:srgbClr val="002060"/>
                </a:solidFill>
                <a:latin typeface="HelveticaNeueLT Std Med" panose="020B0604020202020204"/>
              </a:endParaRPr>
            </a:p>
            <a:p>
              <a:endParaRPr lang="en-US" sz="1400" b="1" dirty="0" smtClean="0">
                <a:solidFill>
                  <a:srgbClr val="002060"/>
                </a:solidFill>
                <a:latin typeface="HelveticaNeueLT Std Med" panose="020B0604020202020204"/>
              </a:endParaRPr>
            </a:p>
            <a:p>
              <a:r>
                <a:rPr lang="en-US" sz="1400" b="1" dirty="0" smtClean="0">
                  <a:solidFill>
                    <a:srgbClr val="002060"/>
                  </a:solidFill>
                  <a:latin typeface="HelveticaNeueLT Std Med" panose="020B0604020202020204"/>
                </a:rPr>
                <a:t>Panel </a:t>
              </a:r>
              <a:r>
                <a:rPr lang="en-US" sz="1400" b="1" dirty="0">
                  <a:solidFill>
                    <a:srgbClr val="002060"/>
                  </a:solidFill>
                  <a:latin typeface="HelveticaNeueLT Std Med" panose="020B0604020202020204"/>
                </a:rPr>
                <a:t>topics:</a:t>
              </a:r>
            </a:p>
            <a:p>
              <a:endParaRPr lang="en-US" sz="1400" dirty="0">
                <a:solidFill>
                  <a:srgbClr val="002060"/>
                </a:solidFill>
                <a:latin typeface="HelveticaNeueLT Std Med" panose="020B0604020202020204"/>
              </a:endParaRPr>
            </a:p>
            <a:p>
              <a:pPr marL="171450" indent="-171450">
                <a:buFont typeface="Arial" panose="020B0604020202020204" pitchFamily="34" charset="0"/>
                <a:buChar char="•"/>
              </a:pPr>
              <a:r>
                <a:rPr lang="en-US" sz="1400" dirty="0" smtClean="0">
                  <a:solidFill>
                    <a:srgbClr val="002060"/>
                  </a:solidFill>
                  <a:latin typeface="HelveticaNeueLT Std Med" panose="020B0604020202020204"/>
                </a:rPr>
                <a:t>Planning </a:t>
              </a:r>
              <a:r>
                <a:rPr lang="en-US" sz="1400" dirty="0">
                  <a:solidFill>
                    <a:srgbClr val="002060"/>
                  </a:solidFill>
                  <a:latin typeface="HelveticaNeueLT Std Med" panose="020B0604020202020204"/>
                </a:rPr>
                <a:t>for and Responding to Complex Humanitarian Emergencies</a:t>
              </a:r>
            </a:p>
            <a:p>
              <a:pPr marL="171450" indent="-171450">
                <a:buFont typeface="Arial" panose="020B0604020202020204" pitchFamily="34" charset="0"/>
                <a:buChar char="•"/>
              </a:pPr>
              <a:r>
                <a:rPr lang="en-US" sz="1400" dirty="0" smtClean="0">
                  <a:solidFill>
                    <a:srgbClr val="002060"/>
                  </a:solidFill>
                  <a:latin typeface="HelveticaNeueLT Std Med" panose="020B0604020202020204"/>
                </a:rPr>
                <a:t>Improving </a:t>
              </a:r>
              <a:r>
                <a:rPr lang="en-US" sz="1400" dirty="0">
                  <a:solidFill>
                    <a:srgbClr val="002060"/>
                  </a:solidFill>
                  <a:latin typeface="HelveticaNeueLT Std Med" panose="020B0604020202020204"/>
                </a:rPr>
                <a:t>Public Health Systems in Developing Countries</a:t>
              </a:r>
            </a:p>
            <a:p>
              <a:pPr marL="171450" indent="-171450">
                <a:buFont typeface="Arial" panose="020B0604020202020204" pitchFamily="34" charset="0"/>
                <a:buChar char="•"/>
              </a:pPr>
              <a:r>
                <a:rPr lang="en-US" sz="1400" dirty="0" smtClean="0">
                  <a:solidFill>
                    <a:srgbClr val="002060"/>
                  </a:solidFill>
                  <a:latin typeface="HelveticaNeueLT Std Med" panose="020B0604020202020204"/>
                </a:rPr>
                <a:t>Supply </a:t>
              </a:r>
              <a:r>
                <a:rPr lang="en-US" sz="1400" dirty="0">
                  <a:solidFill>
                    <a:srgbClr val="002060"/>
                  </a:solidFill>
                  <a:latin typeface="HelveticaNeueLT Std Med" panose="020B0604020202020204"/>
                </a:rPr>
                <a:t>Chains for Ebola and Communicable Diseases</a:t>
              </a:r>
            </a:p>
            <a:p>
              <a:pPr marL="171450" indent="-171450">
                <a:buFont typeface="Arial" panose="020B0604020202020204" pitchFamily="34" charset="0"/>
                <a:buChar char="•"/>
              </a:pPr>
              <a:r>
                <a:rPr lang="en-US" sz="1400" dirty="0" smtClean="0">
                  <a:solidFill>
                    <a:srgbClr val="002060"/>
                  </a:solidFill>
                  <a:latin typeface="HelveticaNeueLT Std Med" panose="020B0604020202020204"/>
                </a:rPr>
                <a:t>Infrastructure </a:t>
              </a:r>
              <a:r>
                <a:rPr lang="en-US" sz="1400" dirty="0">
                  <a:solidFill>
                    <a:srgbClr val="002060"/>
                  </a:solidFill>
                  <a:latin typeface="HelveticaNeueLT Std Med" panose="020B0604020202020204"/>
                </a:rPr>
                <a:t>and Capacity: Begin Today to be Ready </a:t>
              </a:r>
              <a:r>
                <a:rPr lang="en-US" sz="1400" dirty="0" smtClean="0">
                  <a:solidFill>
                    <a:srgbClr val="002060"/>
                  </a:solidFill>
                  <a:latin typeface="HelveticaNeueLT Std Med" panose="020B0604020202020204"/>
                </a:rPr>
                <a:t>Tomorrow</a:t>
              </a:r>
              <a:endParaRPr lang="en-US" sz="1400" dirty="0">
                <a:solidFill>
                  <a:srgbClr val="002060"/>
                </a:solidFill>
                <a:latin typeface="HelveticaNeueLT Std Med" panose="020B0604020202020204"/>
              </a:endParaRPr>
            </a:p>
          </p:txBody>
        </p:sp>
        <p:pic>
          <p:nvPicPr>
            <p:cNvPr id="19"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2837" y="2800052"/>
              <a:ext cx="2438718" cy="797978"/>
            </a:xfrm>
            <a:prstGeom prst="rect">
              <a:avLst/>
            </a:prstGeom>
          </p:spPr>
        </p:pic>
        <p:pic>
          <p:nvPicPr>
            <p:cNvPr id="20" name="Pictur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46754" y="1805162"/>
              <a:ext cx="1984801" cy="783474"/>
            </a:xfrm>
            <a:prstGeom prst="rect">
              <a:avLst/>
            </a:prstGeom>
          </p:spPr>
        </p:pic>
      </p:grpSp>
      <p:pic>
        <p:nvPicPr>
          <p:cNvPr id="21" name="Picture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86073" y="4156448"/>
            <a:ext cx="2049148" cy="973345"/>
          </a:xfrm>
          <a:prstGeom prst="rect">
            <a:avLst/>
          </a:prstGeom>
        </p:spPr>
      </p:pic>
      <p:sp>
        <p:nvSpPr>
          <p:cNvPr id="22" name="TextBox 21"/>
          <p:cNvSpPr txBox="1"/>
          <p:nvPr/>
        </p:nvSpPr>
        <p:spPr>
          <a:xfrm>
            <a:off x="1075057" y="5333157"/>
            <a:ext cx="7436974" cy="1046440"/>
          </a:xfrm>
          <a:prstGeom prst="rect">
            <a:avLst/>
          </a:prstGeom>
          <a:noFill/>
        </p:spPr>
        <p:txBody>
          <a:bodyPr wrap="square" rtlCol="0">
            <a:spAutoFit/>
          </a:bodyPr>
          <a:lstStyle/>
          <a:p>
            <a:r>
              <a:rPr lang="en-US" sz="1200" b="1" dirty="0">
                <a:solidFill>
                  <a:srgbClr val="002060"/>
                </a:solidFill>
                <a:latin typeface="HelveticaNeueLT Std Med" panose="020B0604020202020204"/>
              </a:rPr>
              <a:t>Speakers include representatives from:</a:t>
            </a:r>
          </a:p>
          <a:p>
            <a:endParaRPr lang="en-US" sz="1000" dirty="0">
              <a:solidFill>
                <a:srgbClr val="002060"/>
              </a:solidFill>
              <a:latin typeface="HelveticaNeueLT Std Med" panose="020B0604020202020204"/>
            </a:endParaRPr>
          </a:p>
          <a:p>
            <a:r>
              <a:rPr lang="en-US" sz="1000" dirty="0">
                <a:solidFill>
                  <a:srgbClr val="002060"/>
                </a:solidFill>
                <a:latin typeface="HelveticaNeueLT Std Med" panose="020B0604020202020204"/>
              </a:rPr>
              <a:t>The Bill and Melinda Gates Foundation, Clinton Health Access Initiative, The Coca-Cola Company, Doctors </a:t>
            </a:r>
            <a:r>
              <a:rPr lang="en-US" sz="1000" dirty="0" smtClean="0">
                <a:solidFill>
                  <a:srgbClr val="002060"/>
                </a:solidFill>
                <a:latin typeface="HelveticaNeueLT Std Med" panose="020B0604020202020204"/>
              </a:rPr>
              <a:t>Without Borders, GAVI, IMPERIAL, </a:t>
            </a:r>
            <a:r>
              <a:rPr lang="en-US" sz="1000" dirty="0">
                <a:solidFill>
                  <a:srgbClr val="002060"/>
                </a:solidFill>
                <a:latin typeface="HelveticaNeueLT Std Med" panose="020B0604020202020204"/>
              </a:rPr>
              <a:t>IMRES Medical Solutions, Johnson &amp; Johnson, Last Mile Health, </a:t>
            </a:r>
            <a:r>
              <a:rPr lang="en-US" sz="1000" dirty="0" smtClean="0">
                <a:solidFill>
                  <a:srgbClr val="002060"/>
                </a:solidFill>
                <a:latin typeface="HelveticaNeueLT Std Med" panose="020B0604020202020204"/>
              </a:rPr>
              <a:t>McKinsey &amp; Co., </a:t>
            </a:r>
            <a:r>
              <a:rPr lang="en-US" sz="1000" dirty="0">
                <a:solidFill>
                  <a:srgbClr val="002060"/>
                </a:solidFill>
                <a:latin typeface="HelveticaNeueLT Std Med" panose="020B0604020202020204"/>
              </a:rPr>
              <a:t>Medic Mobile, North Star Alliance, OXFAM, People that Deliver, The Global Fund to Fight AIDS, Tuberculosis and Malaria, UNICEF, </a:t>
            </a:r>
            <a:r>
              <a:rPr lang="en-US" sz="1000" dirty="0" smtClean="0">
                <a:solidFill>
                  <a:srgbClr val="002060"/>
                </a:solidFill>
                <a:latin typeface="HelveticaNeueLT Std Med" panose="020B0604020202020204"/>
              </a:rPr>
              <a:t>World Food Programme, </a:t>
            </a:r>
            <a:r>
              <a:rPr lang="en-US" sz="1000" dirty="0">
                <a:solidFill>
                  <a:srgbClr val="002060"/>
                </a:solidFill>
                <a:latin typeface="HelveticaNeueLT Std Med" panose="020B0604020202020204"/>
              </a:rPr>
              <a:t>UPS, USAID, </a:t>
            </a:r>
            <a:r>
              <a:rPr lang="en-US" sz="1000" dirty="0" err="1">
                <a:solidFill>
                  <a:srgbClr val="002060"/>
                </a:solidFill>
                <a:latin typeface="HelveticaNeueLT Std Med" panose="020B0604020202020204"/>
              </a:rPr>
              <a:t>UTi</a:t>
            </a:r>
            <a:r>
              <a:rPr lang="en-US" sz="1000" dirty="0">
                <a:solidFill>
                  <a:srgbClr val="002060"/>
                </a:solidFill>
                <a:latin typeface="HelveticaNeueLT Std Med" panose="020B0604020202020204"/>
              </a:rPr>
              <a:t> Pharmaceuticals, and World Health </a:t>
            </a:r>
            <a:r>
              <a:rPr lang="en-US" sz="1000" dirty="0" smtClean="0">
                <a:solidFill>
                  <a:srgbClr val="002060"/>
                </a:solidFill>
                <a:latin typeface="HelveticaNeueLT Std Med" panose="020B0604020202020204"/>
              </a:rPr>
              <a:t>Organization</a:t>
            </a:r>
            <a:endParaRPr lang="en-US" sz="1000" dirty="0">
              <a:solidFill>
                <a:srgbClr val="002060"/>
              </a:solidFill>
              <a:latin typeface="HelveticaNeueLT Std Med" panose="020B0604020202020204"/>
            </a:endParaRPr>
          </a:p>
        </p:txBody>
      </p:sp>
      <p:sp>
        <p:nvSpPr>
          <p:cNvPr id="23" name="TextBox 22"/>
          <p:cNvSpPr txBox="1"/>
          <p:nvPr/>
        </p:nvSpPr>
        <p:spPr>
          <a:xfrm>
            <a:off x="3601038" y="1844334"/>
            <a:ext cx="3544479" cy="276999"/>
          </a:xfrm>
          <a:prstGeom prst="rect">
            <a:avLst/>
          </a:prstGeom>
          <a:noFill/>
        </p:spPr>
        <p:txBody>
          <a:bodyPr wrap="square" rtlCol="0">
            <a:spAutoFit/>
          </a:bodyPr>
          <a:lstStyle/>
          <a:p>
            <a:r>
              <a:rPr lang="en-US" sz="1200" dirty="0">
                <a:solidFill>
                  <a:srgbClr val="002060"/>
                </a:solidFill>
                <a:latin typeface="HelveticaNeueLT Std Med" panose="020B0604020202020204"/>
                <a:hlinkClick r:id="rId6"/>
              </a:rPr>
              <a:t>http://www.scl.gatech.edu/humlog2015/</a:t>
            </a:r>
            <a:endParaRPr lang="en-US" sz="1200" dirty="0">
              <a:solidFill>
                <a:srgbClr val="002060"/>
              </a:solidFill>
              <a:latin typeface="HelveticaNeueLT Std Med" panose="020B0604020202020204"/>
            </a:endParaRPr>
          </a:p>
        </p:txBody>
      </p:sp>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39712" y="129378"/>
            <a:ext cx="3328592" cy="524454"/>
          </a:xfrm>
          <a:prstGeom prst="rect">
            <a:avLst/>
          </a:prstGeom>
        </p:spPr>
      </p:pic>
    </p:spTree>
    <p:extLst>
      <p:ext uri="{BB962C8B-B14F-4D97-AF65-F5344CB8AC3E}">
        <p14:creationId xmlns:p14="http://schemas.microsoft.com/office/powerpoint/2010/main" val="109629004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2" name="Group 21"/>
          <p:cNvGrpSpPr/>
          <p:nvPr/>
        </p:nvGrpSpPr>
        <p:grpSpPr>
          <a:xfrm>
            <a:off x="972047" y="715230"/>
            <a:ext cx="8754637" cy="1594456"/>
            <a:chOff x="1290750" y="519424"/>
            <a:chExt cx="8754637" cy="1594456"/>
          </a:xfrm>
        </p:grpSpPr>
        <p:sp>
          <p:nvSpPr>
            <p:cNvPr id="23" name="Title 1"/>
            <p:cNvSpPr txBox="1">
              <a:spLocks/>
            </p:cNvSpPr>
            <p:nvPr/>
          </p:nvSpPr>
          <p:spPr>
            <a:xfrm>
              <a:off x="1362295" y="519424"/>
              <a:ext cx="8683092" cy="718441"/>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dirty="0" smtClean="0">
                  <a:solidFill>
                    <a:srgbClr val="002060"/>
                  </a:solidFill>
                  <a:latin typeface="HelveticaNeueLT Std Med" panose="020B0604020202020204" pitchFamily="34" charset="0"/>
                </a:rPr>
                <a:t>2015-16 HHS Center and Partner Events</a:t>
              </a:r>
              <a:endParaRPr lang="en-US" sz="2800" dirty="0">
                <a:solidFill>
                  <a:srgbClr val="002060"/>
                </a:solidFill>
                <a:latin typeface="HelveticaNeueLT Std Med" panose="020B0604020202020204" pitchFamily="34" charset="0"/>
              </a:endParaRPr>
            </a:p>
          </p:txBody>
        </p:sp>
        <p:sp>
          <p:nvSpPr>
            <p:cNvPr id="24" name="TextBox 23"/>
            <p:cNvSpPr txBox="1"/>
            <p:nvPr/>
          </p:nvSpPr>
          <p:spPr>
            <a:xfrm>
              <a:off x="1290750" y="1806103"/>
              <a:ext cx="4874368" cy="307777"/>
            </a:xfrm>
            <a:prstGeom prst="rect">
              <a:avLst/>
            </a:prstGeom>
            <a:noFill/>
          </p:spPr>
          <p:txBody>
            <a:bodyPr wrap="square" rtlCol="0">
              <a:spAutoFit/>
            </a:bodyPr>
            <a:lstStyle/>
            <a:p>
              <a:endParaRPr lang="en-US" sz="1400" dirty="0">
                <a:solidFill>
                  <a:srgbClr val="002060"/>
                </a:solidFill>
                <a:latin typeface="HelveticaNeueLT Std Med" panose="020B0604020202020204"/>
              </a:endParaRPr>
            </a:p>
          </p:txBody>
        </p:sp>
      </p:grpSp>
      <p:sp>
        <p:nvSpPr>
          <p:cNvPr id="25" name="TextBox 24"/>
          <p:cNvSpPr txBox="1"/>
          <p:nvPr/>
        </p:nvSpPr>
        <p:spPr>
          <a:xfrm>
            <a:off x="3909646" y="1387225"/>
            <a:ext cx="2253007" cy="276999"/>
          </a:xfrm>
          <a:prstGeom prst="rect">
            <a:avLst/>
          </a:prstGeom>
          <a:noFill/>
        </p:spPr>
        <p:txBody>
          <a:bodyPr wrap="square" rtlCol="0">
            <a:spAutoFit/>
          </a:bodyPr>
          <a:lstStyle/>
          <a:p>
            <a:r>
              <a:rPr lang="en-US" sz="1200" dirty="0">
                <a:solidFill>
                  <a:srgbClr val="002060"/>
                </a:solidFill>
                <a:latin typeface="HelveticaNeueLT Std Med" panose="020B0604020202020204"/>
                <a:hlinkClick r:id="rId3" action="ppaction://hlinkfile"/>
              </a:rPr>
              <a:t>h</a:t>
            </a:r>
            <a:r>
              <a:rPr lang="en-US" sz="1200" dirty="0" smtClean="0">
                <a:solidFill>
                  <a:srgbClr val="002060"/>
                </a:solidFill>
                <a:latin typeface="HelveticaNeueLT Std Med" panose="020B0604020202020204"/>
                <a:hlinkClick r:id="rId3" action="ppaction://hlinkfile"/>
              </a:rPr>
              <a:t>hscenter.gatech.edu/events</a:t>
            </a:r>
            <a:endParaRPr lang="en-US" sz="1200" dirty="0">
              <a:solidFill>
                <a:srgbClr val="002060"/>
              </a:solidFill>
              <a:latin typeface="HelveticaNeueLT Std Med" panose="020B0604020202020204"/>
            </a:endParaRPr>
          </a:p>
        </p:txBody>
      </p:sp>
      <p:sp>
        <p:nvSpPr>
          <p:cNvPr id="26" name="TextBox 25"/>
          <p:cNvSpPr txBox="1"/>
          <p:nvPr/>
        </p:nvSpPr>
        <p:spPr>
          <a:xfrm>
            <a:off x="1045529" y="1950993"/>
            <a:ext cx="7854454" cy="5401479"/>
          </a:xfrm>
          <a:prstGeom prst="rect">
            <a:avLst/>
          </a:prstGeom>
          <a:noFill/>
        </p:spPr>
        <p:txBody>
          <a:bodyPr wrap="square" rtlCol="0">
            <a:spAutoFit/>
          </a:bodyPr>
          <a:lstStyle/>
          <a:p>
            <a:r>
              <a:rPr lang="en-US" sz="1100" b="1" dirty="0" smtClean="0">
                <a:solidFill>
                  <a:srgbClr val="002060"/>
                </a:solidFill>
                <a:latin typeface="HelveticaNeueLT Std Med" panose="020B0604020202020204"/>
              </a:rPr>
              <a:t>Aid &amp; International Development Forum (AIDF)			</a:t>
            </a:r>
            <a:r>
              <a:rPr lang="en-US" sz="1100" dirty="0" smtClean="0">
                <a:solidFill>
                  <a:srgbClr val="002060"/>
                </a:solidFill>
                <a:latin typeface="HelveticaNeueLT Std Med" panose="020B0604020202020204"/>
              </a:rPr>
              <a:t>September 10-11, 2015</a:t>
            </a:r>
          </a:p>
          <a:p>
            <a:r>
              <a:rPr lang="en-US" sz="1100" dirty="0" smtClean="0">
                <a:solidFill>
                  <a:srgbClr val="002060"/>
                </a:solidFill>
                <a:latin typeface="HelveticaNeueLT Std Med" panose="020B0604020202020204"/>
              </a:rPr>
              <a:t>Global Disaster Relief Summit Roundtable</a:t>
            </a:r>
          </a:p>
          <a:p>
            <a:r>
              <a:rPr lang="en-US" sz="1100" dirty="0" smtClean="0">
                <a:solidFill>
                  <a:srgbClr val="002060"/>
                </a:solidFill>
                <a:latin typeface="HelveticaNeueLT Std Med" panose="020B0604020202020204"/>
                <a:hlinkClick r:id="rId4"/>
              </a:rPr>
              <a:t>disaster-relief.aidforum.org/</a:t>
            </a:r>
            <a:r>
              <a:rPr lang="en-US" sz="1100" dirty="0" smtClean="0">
                <a:solidFill>
                  <a:srgbClr val="002060"/>
                </a:solidFill>
                <a:latin typeface="HelveticaNeueLT Std Med" panose="020B0604020202020204"/>
              </a:rPr>
              <a:t> </a:t>
            </a:r>
          </a:p>
          <a:p>
            <a:endParaRPr lang="en-US" sz="1100" dirty="0">
              <a:solidFill>
                <a:srgbClr val="002060"/>
              </a:solidFill>
              <a:latin typeface="HelveticaNeueLT Std Med" panose="020B0604020202020204"/>
            </a:endParaRPr>
          </a:p>
          <a:p>
            <a:r>
              <a:rPr lang="en-US" sz="1100" b="1" dirty="0">
                <a:solidFill>
                  <a:srgbClr val="002060"/>
                </a:solidFill>
                <a:latin typeface="HelveticaNeueLT Std Med" panose="020B0604020202020204"/>
              </a:rPr>
              <a:t>FRANCE-ATLANTA partnership with Georgia Tech			</a:t>
            </a:r>
            <a:r>
              <a:rPr lang="en-US" sz="1100" dirty="0">
                <a:solidFill>
                  <a:srgbClr val="002060"/>
                </a:solidFill>
                <a:latin typeface="HelveticaNeueLT Std Med" panose="020B0604020202020204"/>
              </a:rPr>
              <a:t>October 28, 2015</a:t>
            </a:r>
          </a:p>
          <a:p>
            <a:r>
              <a:rPr lang="en-US" sz="1100" dirty="0" smtClean="0">
                <a:solidFill>
                  <a:srgbClr val="002060"/>
                </a:solidFill>
                <a:latin typeface="HelveticaNeueLT Std Med" panose="020B0604020202020204"/>
              </a:rPr>
              <a:t>Moderator for Roundtable </a:t>
            </a:r>
            <a:r>
              <a:rPr lang="en-US" sz="1100" dirty="0">
                <a:solidFill>
                  <a:srgbClr val="002060"/>
                </a:solidFill>
                <a:latin typeface="HelveticaNeueLT Std Med" panose="020B0604020202020204"/>
              </a:rPr>
              <a:t>on “Humanitarian stakes in </a:t>
            </a:r>
            <a:endParaRPr lang="en-US" sz="1100" dirty="0" smtClean="0">
              <a:solidFill>
                <a:srgbClr val="002060"/>
              </a:solidFill>
              <a:latin typeface="HelveticaNeueLT Std Med" panose="020B0604020202020204"/>
            </a:endParaRPr>
          </a:p>
          <a:p>
            <a:r>
              <a:rPr lang="en-US" sz="1100" dirty="0" smtClean="0">
                <a:solidFill>
                  <a:srgbClr val="002060"/>
                </a:solidFill>
                <a:latin typeface="HelveticaNeueLT Std Med" panose="020B0604020202020204"/>
              </a:rPr>
              <a:t>sustainability </a:t>
            </a:r>
            <a:r>
              <a:rPr lang="en-US" sz="1100" dirty="0">
                <a:solidFill>
                  <a:srgbClr val="002060"/>
                </a:solidFill>
                <a:latin typeface="HelveticaNeueLT Std Med" panose="020B0604020202020204"/>
              </a:rPr>
              <a:t>and </a:t>
            </a:r>
            <a:r>
              <a:rPr lang="en-US" sz="1100" dirty="0" smtClean="0">
                <a:solidFill>
                  <a:srgbClr val="002060"/>
                </a:solidFill>
                <a:latin typeface="HelveticaNeueLT Std Med" panose="020B0604020202020204"/>
              </a:rPr>
              <a:t>climate </a:t>
            </a:r>
            <a:r>
              <a:rPr lang="en-US" sz="1100" dirty="0">
                <a:solidFill>
                  <a:srgbClr val="002060"/>
                </a:solidFill>
                <a:latin typeface="HelveticaNeueLT Std Med" panose="020B0604020202020204"/>
              </a:rPr>
              <a:t>change adaptation</a:t>
            </a:r>
            <a:r>
              <a:rPr lang="en-US" sz="1100" dirty="0" smtClean="0">
                <a:solidFill>
                  <a:srgbClr val="002060"/>
                </a:solidFill>
                <a:latin typeface="HelveticaNeueLT Std Med" panose="020B0604020202020204"/>
              </a:rPr>
              <a:t>”</a:t>
            </a:r>
          </a:p>
          <a:p>
            <a:r>
              <a:rPr lang="fr-FR" sz="1100" dirty="0">
                <a:solidFill>
                  <a:srgbClr val="002060"/>
                </a:solidFill>
                <a:latin typeface="HelveticaNeueLT Std Med" panose="020B0604020202020204"/>
              </a:rPr>
              <a:t>Consulat Général de France à </a:t>
            </a:r>
            <a:r>
              <a:rPr lang="fr-FR" sz="1100" dirty="0" smtClean="0">
                <a:solidFill>
                  <a:srgbClr val="002060"/>
                </a:solidFill>
                <a:latin typeface="HelveticaNeueLT Std Med" panose="020B0604020202020204"/>
              </a:rPr>
              <a:t>Atlanta</a:t>
            </a:r>
          </a:p>
          <a:p>
            <a:r>
              <a:rPr lang="en-US" sz="1100" dirty="0" smtClean="0">
                <a:solidFill>
                  <a:srgbClr val="002060"/>
                </a:solidFill>
                <a:latin typeface="HelveticaNeueLT Std Med" panose="020B0604020202020204"/>
                <a:hlinkClick r:id="rId5"/>
              </a:rPr>
              <a:t>www.france-atlanta.org</a:t>
            </a:r>
            <a:endParaRPr lang="en-US" sz="1100" dirty="0" smtClean="0">
              <a:solidFill>
                <a:srgbClr val="002060"/>
              </a:solidFill>
              <a:latin typeface="HelveticaNeueLT Std Med" panose="020B0604020202020204"/>
            </a:endParaRPr>
          </a:p>
          <a:p>
            <a:endParaRPr lang="en-US" sz="1100" dirty="0" smtClean="0">
              <a:solidFill>
                <a:srgbClr val="002060"/>
              </a:solidFill>
              <a:latin typeface="HelveticaNeueLT Std Med" panose="020B0604020202020204"/>
            </a:endParaRPr>
          </a:p>
          <a:p>
            <a:endParaRPr lang="en-US" sz="1100" dirty="0">
              <a:solidFill>
                <a:srgbClr val="002060"/>
              </a:solidFill>
              <a:latin typeface="HelveticaNeueLT Std Med" panose="020B0604020202020204"/>
            </a:endParaRPr>
          </a:p>
          <a:p>
            <a:r>
              <a:rPr lang="en-US" sz="1100" b="1" dirty="0">
                <a:solidFill>
                  <a:srgbClr val="002060"/>
                </a:solidFill>
                <a:latin typeface="HelveticaNeueLT Std Med" panose="020B0604020202020204"/>
              </a:rPr>
              <a:t>IMPACT Speaker </a:t>
            </a:r>
            <a:r>
              <a:rPr lang="en-US" sz="1100" b="1" dirty="0" smtClean="0">
                <a:solidFill>
                  <a:srgbClr val="002060"/>
                </a:solidFill>
                <a:latin typeface="HelveticaNeueLT Std Med" panose="020B0604020202020204"/>
              </a:rPr>
              <a:t>Series, co-sponsor</a:t>
            </a:r>
            <a:endParaRPr lang="en-US" sz="1100" dirty="0">
              <a:solidFill>
                <a:srgbClr val="002060"/>
              </a:solidFill>
              <a:latin typeface="HelveticaNeueLT Std Med" panose="020B0604020202020204"/>
            </a:endParaRPr>
          </a:p>
          <a:p>
            <a:r>
              <a:rPr lang="en-US" sz="1100" dirty="0" smtClean="0">
                <a:solidFill>
                  <a:srgbClr val="002060"/>
                </a:solidFill>
                <a:latin typeface="HelveticaNeueLT Std Med" panose="020B0604020202020204"/>
              </a:rPr>
              <a:t>Georgia Tech Scheller </a:t>
            </a:r>
            <a:r>
              <a:rPr lang="en-US" sz="1100" dirty="0">
                <a:solidFill>
                  <a:srgbClr val="002060"/>
                </a:solidFill>
                <a:latin typeface="HelveticaNeueLT Std Med" panose="020B0604020202020204"/>
              </a:rPr>
              <a:t>College of Business, Institute for Leadership &amp; Entrepreneurship (ILE</a:t>
            </a:r>
            <a:r>
              <a:rPr lang="en-US" sz="1100" dirty="0" smtClean="0">
                <a:solidFill>
                  <a:srgbClr val="002060"/>
                </a:solidFill>
                <a:latin typeface="HelveticaNeueLT Std Med" panose="020B0604020202020204"/>
              </a:rPr>
              <a:t>)</a:t>
            </a:r>
          </a:p>
          <a:p>
            <a:r>
              <a:rPr lang="en-US" sz="1100" dirty="0" smtClean="0">
                <a:solidFill>
                  <a:srgbClr val="002060"/>
                </a:solidFill>
                <a:latin typeface="HelveticaNeueLT Std Med" panose="020B0604020202020204"/>
              </a:rPr>
              <a:t>Co-organized by Terry Blume and Dorottya Pap</a:t>
            </a:r>
          </a:p>
          <a:p>
            <a:r>
              <a:rPr lang="en-US" sz="1100" dirty="0" smtClean="0">
                <a:solidFill>
                  <a:srgbClr val="002060"/>
                </a:solidFill>
                <a:latin typeface="HelveticaNeueLT Std Med" panose="020B0604020202020204"/>
                <a:hlinkClick r:id="rId6"/>
              </a:rPr>
              <a:t>www.scheller.gatech.edu/centers-initiatives/ile/impact</a:t>
            </a:r>
            <a:r>
              <a:rPr lang="en-US" sz="1100" dirty="0" smtClean="0">
                <a:solidFill>
                  <a:srgbClr val="002060"/>
                </a:solidFill>
                <a:latin typeface="HelveticaNeueLT Std Med" panose="020B0604020202020204"/>
              </a:rPr>
              <a:t> </a:t>
            </a:r>
            <a:endParaRPr lang="en-US" sz="1100" dirty="0">
              <a:solidFill>
                <a:srgbClr val="002060"/>
              </a:solidFill>
              <a:latin typeface="HelveticaNeueLT Std Med" panose="020B0604020202020204"/>
            </a:endParaRPr>
          </a:p>
          <a:p>
            <a:endParaRPr lang="en-US" sz="1100" dirty="0">
              <a:solidFill>
                <a:srgbClr val="002060"/>
              </a:solidFill>
              <a:latin typeface="HelveticaNeueLT Std Med" panose="020B0604020202020204"/>
            </a:endParaRPr>
          </a:p>
          <a:p>
            <a:pPr marL="171450" indent="-171450">
              <a:buFont typeface="Arial" panose="020B0604020202020204" pitchFamily="34" charset="0"/>
              <a:buChar char="•"/>
            </a:pPr>
            <a:r>
              <a:rPr lang="en-US" sz="1100" b="1" dirty="0">
                <a:solidFill>
                  <a:srgbClr val="002060"/>
                </a:solidFill>
                <a:latin typeface="HelveticaNeueLT Std Med" panose="020B0604020202020204"/>
              </a:rPr>
              <a:t>Bill George</a:t>
            </a:r>
            <a:r>
              <a:rPr lang="en-US" sz="1100" b="1" i="1" dirty="0">
                <a:solidFill>
                  <a:srgbClr val="002060"/>
                </a:solidFill>
                <a:latin typeface="HelveticaNeueLT Std Med" panose="020B0604020202020204"/>
              </a:rPr>
              <a:t>, </a:t>
            </a:r>
            <a:r>
              <a:rPr lang="en-US" sz="1100" i="1" dirty="0">
                <a:solidFill>
                  <a:srgbClr val="002060"/>
                </a:solidFill>
                <a:latin typeface="HelveticaNeueLT Std Med" panose="020B0604020202020204"/>
              </a:rPr>
              <a:t>Author, former chairman and CEO of Medtronic		</a:t>
            </a:r>
            <a:r>
              <a:rPr lang="en-US" sz="1100" dirty="0" smtClean="0">
                <a:solidFill>
                  <a:srgbClr val="002060"/>
                </a:solidFill>
                <a:latin typeface="HelveticaNeueLT Std Med" panose="020B0604020202020204"/>
              </a:rPr>
              <a:t>Oct </a:t>
            </a:r>
            <a:r>
              <a:rPr lang="en-US" sz="1100" dirty="0">
                <a:solidFill>
                  <a:srgbClr val="002060"/>
                </a:solidFill>
                <a:latin typeface="HelveticaNeueLT Std Med" panose="020B0604020202020204"/>
              </a:rPr>
              <a:t>14, </a:t>
            </a:r>
            <a:r>
              <a:rPr lang="en-US" sz="1100" dirty="0" smtClean="0">
                <a:solidFill>
                  <a:srgbClr val="002060"/>
                </a:solidFill>
                <a:latin typeface="HelveticaNeueLT Std Med" panose="020B0604020202020204"/>
              </a:rPr>
              <a:t>2015</a:t>
            </a:r>
            <a:br>
              <a:rPr lang="en-US" sz="1100" dirty="0" smtClean="0">
                <a:solidFill>
                  <a:srgbClr val="002060"/>
                </a:solidFill>
                <a:latin typeface="HelveticaNeueLT Std Med" panose="020B0604020202020204"/>
              </a:rPr>
            </a:br>
            <a:endParaRPr lang="en-US" sz="1100" dirty="0">
              <a:solidFill>
                <a:srgbClr val="002060"/>
              </a:solidFill>
              <a:latin typeface="HelveticaNeueLT Std Med" panose="020B0604020202020204"/>
            </a:endParaRPr>
          </a:p>
          <a:p>
            <a:pPr marL="171450" indent="-171450">
              <a:buFont typeface="Arial" panose="020B0604020202020204" pitchFamily="34" charset="0"/>
              <a:buChar char="•"/>
            </a:pPr>
            <a:r>
              <a:rPr lang="en-US" sz="1100" b="1" dirty="0">
                <a:solidFill>
                  <a:srgbClr val="002060"/>
                </a:solidFill>
                <a:latin typeface="HelveticaNeueLT Std Med" panose="020B0604020202020204"/>
              </a:rPr>
              <a:t>Lisa Borders</a:t>
            </a:r>
            <a:r>
              <a:rPr lang="en-US" sz="1100" dirty="0">
                <a:solidFill>
                  <a:srgbClr val="002060"/>
                </a:solidFill>
                <a:latin typeface="HelveticaNeueLT Std Med" panose="020B0604020202020204"/>
              </a:rPr>
              <a:t>, </a:t>
            </a:r>
            <a:r>
              <a:rPr lang="en-US" sz="1100" i="1" dirty="0">
                <a:solidFill>
                  <a:srgbClr val="002060"/>
                </a:solidFill>
                <a:latin typeface="HelveticaNeueLT Std Med" panose="020B0604020202020204"/>
              </a:rPr>
              <a:t>President, The Coca Cola Foundation			</a:t>
            </a:r>
            <a:r>
              <a:rPr lang="en-US" sz="1100" dirty="0">
                <a:solidFill>
                  <a:srgbClr val="002060"/>
                </a:solidFill>
                <a:latin typeface="HelveticaNeueLT Std Med" panose="020B0604020202020204"/>
              </a:rPr>
              <a:t>Oct 28, </a:t>
            </a:r>
            <a:r>
              <a:rPr lang="en-US" sz="1100" dirty="0" smtClean="0">
                <a:solidFill>
                  <a:srgbClr val="002060"/>
                </a:solidFill>
                <a:latin typeface="HelveticaNeueLT Std Med" panose="020B0604020202020204"/>
              </a:rPr>
              <a:t>2015</a:t>
            </a:r>
            <a:br>
              <a:rPr lang="en-US" sz="1100" dirty="0" smtClean="0">
                <a:solidFill>
                  <a:srgbClr val="002060"/>
                </a:solidFill>
                <a:latin typeface="HelveticaNeueLT Std Med" panose="020B0604020202020204"/>
              </a:rPr>
            </a:br>
            <a:endParaRPr lang="en-US" sz="1100" i="1" dirty="0">
              <a:solidFill>
                <a:srgbClr val="002060"/>
              </a:solidFill>
              <a:latin typeface="HelveticaNeueLT Std Med" panose="020B0604020202020204"/>
            </a:endParaRPr>
          </a:p>
          <a:p>
            <a:pPr marL="171450" indent="-171450">
              <a:buFont typeface="Arial" panose="020B0604020202020204" pitchFamily="34" charset="0"/>
              <a:buChar char="•"/>
            </a:pPr>
            <a:r>
              <a:rPr lang="en-US" sz="1100" b="1" dirty="0">
                <a:solidFill>
                  <a:srgbClr val="002060"/>
                </a:solidFill>
                <a:latin typeface="HelveticaNeueLT Std Med" panose="020B0604020202020204"/>
              </a:rPr>
              <a:t>Rebecca Curzon</a:t>
            </a:r>
            <a:r>
              <a:rPr lang="en-US" sz="1100" i="1" dirty="0">
                <a:solidFill>
                  <a:srgbClr val="002060"/>
                </a:solidFill>
                <a:latin typeface="HelveticaNeueLT Std Med" panose="020B0604020202020204"/>
              </a:rPr>
              <a:t>, Senior Program </a:t>
            </a:r>
            <a:r>
              <a:rPr lang="en-US" sz="1100" i="1" dirty="0" smtClean="0">
                <a:solidFill>
                  <a:srgbClr val="002060"/>
                </a:solidFill>
                <a:latin typeface="HelveticaNeueLT Std Med" panose="020B0604020202020204"/>
              </a:rPr>
              <a:t>Manager</a:t>
            </a:r>
            <a:br>
              <a:rPr lang="en-US" sz="1100" i="1" dirty="0" smtClean="0">
                <a:solidFill>
                  <a:srgbClr val="002060"/>
                </a:solidFill>
                <a:latin typeface="HelveticaNeueLT Std Med" panose="020B0604020202020204"/>
              </a:rPr>
            </a:br>
            <a:r>
              <a:rPr lang="en-US" sz="1100" i="1" dirty="0" smtClean="0">
                <a:solidFill>
                  <a:srgbClr val="002060"/>
                </a:solidFill>
                <a:latin typeface="HelveticaNeueLT Std Med" panose="020B0604020202020204"/>
              </a:rPr>
              <a:t> </a:t>
            </a:r>
            <a:r>
              <a:rPr lang="en-US" sz="1100" i="1" dirty="0">
                <a:solidFill>
                  <a:srgbClr val="002060"/>
                </a:solidFill>
                <a:latin typeface="HelveticaNeueLT Std Med" panose="020B0604020202020204"/>
              </a:rPr>
              <a:t>IBM Corporate Citizenship &amp; Corporate Affairs			</a:t>
            </a:r>
            <a:r>
              <a:rPr lang="en-US" sz="1100" dirty="0">
                <a:solidFill>
                  <a:srgbClr val="002060"/>
                </a:solidFill>
                <a:latin typeface="HelveticaNeueLT Std Med" panose="020B0604020202020204"/>
              </a:rPr>
              <a:t>Jan 27, </a:t>
            </a:r>
            <a:r>
              <a:rPr lang="en-US" sz="1100" dirty="0" smtClean="0">
                <a:solidFill>
                  <a:srgbClr val="002060"/>
                </a:solidFill>
                <a:latin typeface="HelveticaNeueLT Std Med" panose="020B0604020202020204"/>
              </a:rPr>
              <a:t>2016</a:t>
            </a:r>
            <a:br>
              <a:rPr lang="en-US" sz="1100" dirty="0" smtClean="0">
                <a:solidFill>
                  <a:srgbClr val="002060"/>
                </a:solidFill>
                <a:latin typeface="HelveticaNeueLT Std Med" panose="020B0604020202020204"/>
              </a:rPr>
            </a:br>
            <a:endParaRPr lang="en-US" sz="1100" dirty="0">
              <a:solidFill>
                <a:srgbClr val="002060"/>
              </a:solidFill>
              <a:latin typeface="HelveticaNeueLT Std Med" panose="020B0604020202020204"/>
            </a:endParaRPr>
          </a:p>
          <a:p>
            <a:pPr marL="171450" indent="-171450">
              <a:buFont typeface="Arial" panose="020B0604020202020204" pitchFamily="34" charset="0"/>
              <a:buChar char="•"/>
            </a:pPr>
            <a:r>
              <a:rPr lang="en-US" sz="1100" b="1" dirty="0">
                <a:solidFill>
                  <a:srgbClr val="002060"/>
                </a:solidFill>
                <a:latin typeface="HelveticaNeueLT Std Med" panose="020B0604020202020204"/>
              </a:rPr>
              <a:t>Michelle Nunn</a:t>
            </a:r>
            <a:r>
              <a:rPr lang="en-US" sz="1100" b="1" i="1" dirty="0">
                <a:solidFill>
                  <a:srgbClr val="002060"/>
                </a:solidFill>
                <a:latin typeface="HelveticaNeueLT Std Med" panose="020B0604020202020204"/>
              </a:rPr>
              <a:t>, </a:t>
            </a:r>
            <a:r>
              <a:rPr lang="en-US" sz="1100" i="1" dirty="0">
                <a:solidFill>
                  <a:srgbClr val="002060"/>
                </a:solidFill>
                <a:latin typeface="HelveticaNeueLT Std Med" panose="020B0604020202020204"/>
              </a:rPr>
              <a:t>CEO, CARE USA</a:t>
            </a:r>
            <a:r>
              <a:rPr lang="en-US" sz="1100" b="1" i="1" dirty="0">
                <a:solidFill>
                  <a:srgbClr val="002060"/>
                </a:solidFill>
                <a:latin typeface="HelveticaNeueLT Std Med" panose="020B0604020202020204"/>
              </a:rPr>
              <a:t>				</a:t>
            </a:r>
            <a:r>
              <a:rPr lang="en-US" sz="1100" dirty="0">
                <a:solidFill>
                  <a:srgbClr val="002060"/>
                </a:solidFill>
                <a:latin typeface="HelveticaNeueLT Std Med" panose="020B0604020202020204"/>
              </a:rPr>
              <a:t>Spring 2016, Date </a:t>
            </a:r>
            <a:r>
              <a:rPr lang="en-US" sz="1100" dirty="0" smtClean="0">
                <a:solidFill>
                  <a:srgbClr val="002060"/>
                </a:solidFill>
                <a:latin typeface="HelveticaNeueLT Std Med" panose="020B0604020202020204"/>
              </a:rPr>
              <a:t>TBD</a:t>
            </a:r>
            <a:br>
              <a:rPr lang="en-US" sz="1100" dirty="0" smtClean="0">
                <a:solidFill>
                  <a:srgbClr val="002060"/>
                </a:solidFill>
                <a:latin typeface="HelveticaNeueLT Std Med" panose="020B0604020202020204"/>
              </a:rPr>
            </a:br>
            <a:endParaRPr lang="en-US" sz="1100" dirty="0">
              <a:solidFill>
                <a:srgbClr val="002060"/>
              </a:solidFill>
              <a:latin typeface="HelveticaNeueLT Std Med" panose="020B0604020202020204"/>
            </a:endParaRPr>
          </a:p>
          <a:p>
            <a:pPr marL="171450" indent="-171450">
              <a:buFont typeface="Arial" panose="020B0604020202020204" pitchFamily="34" charset="0"/>
              <a:buChar char="•"/>
            </a:pPr>
            <a:r>
              <a:rPr lang="en-US" sz="1100" b="1" dirty="0">
                <a:solidFill>
                  <a:srgbClr val="002060"/>
                </a:solidFill>
                <a:latin typeface="HelveticaNeueLT Std Med" panose="020B0604020202020204"/>
              </a:rPr>
              <a:t>Randy Lewis</a:t>
            </a:r>
            <a:r>
              <a:rPr lang="en-US" sz="1100" dirty="0">
                <a:solidFill>
                  <a:srgbClr val="002060"/>
                </a:solidFill>
                <a:latin typeface="HelveticaNeueLT Std Med" panose="020B0604020202020204"/>
              </a:rPr>
              <a:t>, </a:t>
            </a:r>
            <a:r>
              <a:rPr lang="en-US" sz="1100" i="1" dirty="0">
                <a:solidFill>
                  <a:srgbClr val="002060"/>
                </a:solidFill>
                <a:latin typeface="HelveticaNeueLT Std Med" panose="020B0604020202020204"/>
              </a:rPr>
              <a:t>Author, former Vice President of Walgreens		</a:t>
            </a:r>
            <a:r>
              <a:rPr lang="en-US" sz="1100" i="1" dirty="0" smtClean="0">
                <a:solidFill>
                  <a:srgbClr val="002060"/>
                </a:solidFill>
                <a:latin typeface="HelveticaNeueLT Std Med" panose="020B0604020202020204"/>
              </a:rPr>
              <a:t>	</a:t>
            </a:r>
            <a:r>
              <a:rPr lang="en-US" sz="1100" dirty="0" smtClean="0">
                <a:solidFill>
                  <a:srgbClr val="002060"/>
                </a:solidFill>
                <a:latin typeface="HelveticaNeueLT Std Med" panose="020B0604020202020204"/>
              </a:rPr>
              <a:t>Spring </a:t>
            </a:r>
            <a:r>
              <a:rPr lang="en-US" sz="1100" dirty="0">
                <a:solidFill>
                  <a:srgbClr val="002060"/>
                </a:solidFill>
                <a:latin typeface="HelveticaNeueLT Std Med" panose="020B0604020202020204"/>
              </a:rPr>
              <a:t>2016, Date TBD</a:t>
            </a:r>
            <a:endParaRPr lang="en-US" sz="1100" i="1" dirty="0">
              <a:solidFill>
                <a:srgbClr val="002060"/>
              </a:solidFill>
              <a:latin typeface="HelveticaNeueLT Std Med" panose="020B0604020202020204"/>
            </a:endParaRPr>
          </a:p>
          <a:p>
            <a:endParaRPr lang="en-US" sz="1200" dirty="0" smtClean="0">
              <a:solidFill>
                <a:srgbClr val="002060"/>
              </a:solidFill>
              <a:latin typeface="HelveticaNeueLT Std Med" panose="020B0604020202020204"/>
            </a:endParaRPr>
          </a:p>
          <a:p>
            <a:endParaRPr lang="en-US" sz="1200" dirty="0" smtClean="0">
              <a:solidFill>
                <a:srgbClr val="002060"/>
              </a:solidFill>
              <a:latin typeface="HelveticaNeueLT Std Med" panose="020B0604020202020204"/>
            </a:endParaRPr>
          </a:p>
          <a:p>
            <a:endParaRPr lang="en-US" sz="1200" dirty="0">
              <a:solidFill>
                <a:srgbClr val="002060"/>
              </a:solidFill>
              <a:latin typeface="HelveticaNeueLT Std Med" panose="020B0604020202020204"/>
            </a:endParaRPr>
          </a:p>
          <a:p>
            <a:endParaRPr lang="en-US" sz="1200" dirty="0">
              <a:solidFill>
                <a:srgbClr val="002060"/>
              </a:solidFill>
              <a:latin typeface="HelveticaNeueLT Std Med" panose="020B0604020202020204"/>
            </a:endParaRPr>
          </a:p>
        </p:txBody>
      </p:sp>
      <p:pic>
        <p:nvPicPr>
          <p:cNvPr id="27" name="Picture 2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39712" y="129378"/>
            <a:ext cx="3328592" cy="524454"/>
          </a:xfrm>
          <a:prstGeom prst="rect">
            <a:avLst/>
          </a:prstGeom>
        </p:spPr>
      </p:pic>
    </p:spTree>
    <p:extLst>
      <p:ext uri="{BB962C8B-B14F-4D97-AF65-F5344CB8AC3E}">
        <p14:creationId xmlns:p14="http://schemas.microsoft.com/office/powerpoint/2010/main" val="239991824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282713" y="547414"/>
            <a:ext cx="7224677"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dirty="0" smtClean="0">
                <a:solidFill>
                  <a:srgbClr val="002B58"/>
                </a:solidFill>
                <a:latin typeface="HelveticaNeueLT Std Med" panose="020B0604020202020204" pitchFamily="34" charset="0"/>
              </a:rPr>
              <a:t>Successful Aging</a:t>
            </a:r>
            <a:endParaRPr lang="en-US" sz="3000" dirty="0">
              <a:solidFill>
                <a:srgbClr val="002B58"/>
              </a:solidFill>
              <a:latin typeface="HelveticaNeueLT Std Med" panose="020B0604020202020204" pitchFamily="34" charset="0"/>
            </a:endParaRPr>
          </a:p>
        </p:txBody>
      </p:sp>
    </p:spTree>
    <p:extLst>
      <p:ext uri="{BB962C8B-B14F-4D97-AF65-F5344CB8AC3E}">
        <p14:creationId xmlns:p14="http://schemas.microsoft.com/office/powerpoint/2010/main" val="66314554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282713" y="547414"/>
            <a:ext cx="7224677"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dirty="0" err="1" smtClean="0">
                <a:solidFill>
                  <a:srgbClr val="002B58"/>
                </a:solidFill>
                <a:latin typeface="HelveticaNeueLT Std Med" panose="020B0604020202020204" pitchFamily="34" charset="0"/>
              </a:rPr>
              <a:t>TechSAge</a:t>
            </a:r>
            <a:r>
              <a:rPr lang="en-US" sz="3000" dirty="0" smtClean="0">
                <a:solidFill>
                  <a:srgbClr val="002B58"/>
                </a:solidFill>
                <a:latin typeface="HelveticaNeueLT Std Med" panose="020B0604020202020204" pitchFamily="34" charset="0"/>
              </a:rPr>
              <a:t> Update</a:t>
            </a:r>
            <a:endParaRPr lang="en-US" sz="3000" dirty="0">
              <a:solidFill>
                <a:srgbClr val="002B58"/>
              </a:solidFill>
              <a:latin typeface="HelveticaNeueLT Std Med" panose="020B0604020202020204" pitchFamily="34" charset="0"/>
            </a:endParaRPr>
          </a:p>
        </p:txBody>
      </p:sp>
      <p:sp>
        <p:nvSpPr>
          <p:cNvPr id="5" name="Subtitle 2"/>
          <p:cNvSpPr txBox="1">
            <a:spLocks/>
          </p:cNvSpPr>
          <p:nvPr/>
        </p:nvSpPr>
        <p:spPr>
          <a:xfrm>
            <a:off x="1282713" y="1630908"/>
            <a:ext cx="6972022" cy="4465315"/>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dirty="0" smtClean="0">
                <a:solidFill>
                  <a:srgbClr val="203864"/>
                </a:solidFill>
                <a:latin typeface="Helvetica"/>
              </a:rPr>
              <a:t>Research Projects</a:t>
            </a:r>
          </a:p>
          <a:p>
            <a:pPr marL="342900" indent="-342900" algn="l">
              <a:lnSpc>
                <a:spcPct val="100000"/>
              </a:lnSpc>
              <a:buSzPct val="150000"/>
              <a:buFont typeface="Arial" panose="020B0604020202020204" pitchFamily="34" charset="0"/>
              <a:buChar char="•"/>
            </a:pPr>
            <a:r>
              <a:rPr lang="en-US" sz="2000" dirty="0">
                <a:solidFill>
                  <a:srgbClr val="002B58"/>
                </a:solidFill>
                <a:latin typeface="HelveticaNeueLT Std" panose="020B0604020202020204" pitchFamily="34" charset="0"/>
              </a:rPr>
              <a:t>R1.1 Taxonomy of Everyday Support Needs</a:t>
            </a:r>
          </a:p>
          <a:p>
            <a:pPr marL="342900" indent="-342900" algn="l">
              <a:lnSpc>
                <a:spcPct val="100000"/>
              </a:lnSpc>
              <a:buSzPct val="150000"/>
              <a:buFont typeface="Arial" panose="020B0604020202020204" pitchFamily="34" charset="0"/>
              <a:buChar char="•"/>
            </a:pPr>
            <a:r>
              <a:rPr lang="en-US" sz="2000" dirty="0">
                <a:solidFill>
                  <a:srgbClr val="002B58"/>
                </a:solidFill>
                <a:latin typeface="HelveticaNeueLT Std" panose="020B0604020202020204" pitchFamily="34" charset="0"/>
              </a:rPr>
              <a:t>R1.2 Assess User Needs for Home-Based Activities</a:t>
            </a:r>
          </a:p>
          <a:p>
            <a:pPr marL="342900" indent="-342900" algn="l">
              <a:lnSpc>
                <a:spcPct val="100000"/>
              </a:lnSpc>
              <a:buSzPct val="150000"/>
              <a:buFont typeface="Arial" panose="020B0604020202020204" pitchFamily="34" charset="0"/>
              <a:buChar char="•"/>
            </a:pPr>
            <a:r>
              <a:rPr lang="en-US" sz="2000" dirty="0">
                <a:solidFill>
                  <a:srgbClr val="002B58"/>
                </a:solidFill>
                <a:latin typeface="HelveticaNeueLT Std" panose="020B0604020202020204" pitchFamily="34" charset="0"/>
              </a:rPr>
              <a:t>R1.3 Integrated RERC Dataset to Predict Task Performance and Technology Needs</a:t>
            </a:r>
          </a:p>
          <a:p>
            <a:pPr algn="l">
              <a:lnSpc>
                <a:spcPct val="100000"/>
              </a:lnSpc>
            </a:pPr>
            <a:endParaRPr lang="en-US" sz="2000" dirty="0" smtClean="0">
              <a:solidFill>
                <a:prstClr val="black"/>
              </a:solidFill>
              <a:latin typeface="Helvetica"/>
            </a:endParaRPr>
          </a:p>
          <a:p>
            <a:pPr algn="l">
              <a:lnSpc>
                <a:spcPct val="100000"/>
              </a:lnSpc>
            </a:pPr>
            <a:endParaRPr lang="en-US" sz="1800" dirty="0">
              <a:solidFill>
                <a:srgbClr val="002B58"/>
              </a:solidFill>
              <a:latin typeface="HelveticaNeueLT Std" panose="020B0604020202020204" pitchFamily="34" charset="0"/>
            </a:endParaRPr>
          </a:p>
          <a:p>
            <a:pPr algn="l">
              <a:lnSpc>
                <a:spcPct val="100000"/>
              </a:lnSpc>
            </a:pPr>
            <a:endParaRPr lang="en-US" sz="2000" dirty="0">
              <a:solidFill>
                <a:srgbClr val="002B58"/>
              </a:solidFill>
              <a:latin typeface="HelveticaNeueLT Std" panose="020B0604020202020204" pitchFamily="34" charset="0"/>
            </a:endParaRPr>
          </a:p>
          <a:p>
            <a:pPr algn="l">
              <a:lnSpc>
                <a:spcPct val="100000"/>
              </a:lnSpc>
            </a:pPr>
            <a:endParaRPr lang="en-US" sz="2000" dirty="0">
              <a:solidFill>
                <a:srgbClr val="002B58"/>
              </a:solidFill>
              <a:latin typeface="HelveticaNeueLT Std" panose="020B0604020202020204" pitchFamily="34" charset="0"/>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4442"/>
          <a:stretch/>
        </p:blipFill>
        <p:spPr>
          <a:xfrm>
            <a:off x="6831641" y="547414"/>
            <a:ext cx="1985347" cy="1549150"/>
          </a:xfrm>
          <a:prstGeom prst="rect">
            <a:avLst/>
          </a:prstGeom>
        </p:spPr>
      </p:pic>
      <p:pic>
        <p:nvPicPr>
          <p:cNvPr id="10" name="Picture 9" descr="TS09_(2).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1641" y="3554646"/>
            <a:ext cx="1989479" cy="2652639"/>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4659" y="4085553"/>
            <a:ext cx="2828978" cy="2121732"/>
          </a:xfrm>
          <a:prstGeom prst="rect">
            <a:avLst/>
          </a:prstGeom>
        </p:spPr>
      </p:pic>
    </p:spTree>
    <p:extLst>
      <p:ext uri="{BB962C8B-B14F-4D97-AF65-F5344CB8AC3E}">
        <p14:creationId xmlns:p14="http://schemas.microsoft.com/office/powerpoint/2010/main" val="473160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235676" y="1084220"/>
            <a:ext cx="7224677"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dirty="0" smtClean="0">
                <a:solidFill>
                  <a:srgbClr val="002B58"/>
                </a:solidFill>
                <a:latin typeface="HelveticaNeueLT Std Med" panose="020B0604020202020204" pitchFamily="34" charset="0"/>
              </a:rPr>
              <a:t>Thursday Think Tanks</a:t>
            </a:r>
            <a:endParaRPr lang="en-US" sz="3000" dirty="0">
              <a:solidFill>
                <a:srgbClr val="002B58"/>
              </a:solidFill>
              <a:latin typeface="HelveticaNeueLT Std Med" panose="020B0604020202020204" pitchFamily="34" charset="0"/>
            </a:endParaRPr>
          </a:p>
        </p:txBody>
      </p:sp>
      <p:sp>
        <p:nvSpPr>
          <p:cNvPr id="5" name="Subtitle 2"/>
          <p:cNvSpPr txBox="1">
            <a:spLocks/>
          </p:cNvSpPr>
          <p:nvPr/>
        </p:nvSpPr>
        <p:spPr>
          <a:xfrm>
            <a:off x="1235676" y="1919416"/>
            <a:ext cx="3566983" cy="335835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defTabSz="456432">
              <a:lnSpc>
                <a:spcPct val="100000"/>
              </a:lnSpc>
              <a:spcBef>
                <a:spcPct val="20000"/>
              </a:spcBef>
            </a:pPr>
            <a:r>
              <a:rPr lang="en-US" sz="2000" dirty="0">
                <a:solidFill>
                  <a:prstClr val="black"/>
                </a:solidFill>
              </a:rPr>
              <a:t>The </a:t>
            </a:r>
            <a:r>
              <a:rPr lang="en-US" sz="2000" dirty="0" smtClean="0">
                <a:solidFill>
                  <a:prstClr val="black"/>
                </a:solidFill>
              </a:rPr>
              <a:t>TTT</a:t>
            </a:r>
            <a:r>
              <a:rPr lang="en-US" sz="2000" b="1" dirty="0" smtClean="0">
                <a:solidFill>
                  <a:prstClr val="black"/>
                </a:solidFill>
              </a:rPr>
              <a:t> </a:t>
            </a:r>
            <a:r>
              <a:rPr lang="en-US" sz="2000" dirty="0">
                <a:solidFill>
                  <a:prstClr val="black"/>
                </a:solidFill>
              </a:rPr>
              <a:t>is a weekly gathering </a:t>
            </a:r>
            <a:r>
              <a:rPr lang="en-US" sz="2000" dirty="0" smtClean="0">
                <a:solidFill>
                  <a:prstClr val="black"/>
                </a:solidFill>
              </a:rPr>
              <a:t/>
            </a:r>
            <a:br>
              <a:rPr lang="en-US" sz="2000" dirty="0" smtClean="0">
                <a:solidFill>
                  <a:prstClr val="black"/>
                </a:solidFill>
              </a:rPr>
            </a:br>
            <a:r>
              <a:rPr lang="en-US" sz="2000" dirty="0" smtClean="0">
                <a:solidFill>
                  <a:prstClr val="black"/>
                </a:solidFill>
              </a:rPr>
              <a:t>of </a:t>
            </a:r>
            <a:r>
              <a:rPr lang="en-US" sz="2000" dirty="0">
                <a:solidFill>
                  <a:prstClr val="black"/>
                </a:solidFill>
              </a:rPr>
              <a:t>the IPaT community to brainstorm about research, </a:t>
            </a:r>
            <a:r>
              <a:rPr lang="en-US" sz="2000" dirty="0" smtClean="0">
                <a:solidFill>
                  <a:prstClr val="black"/>
                </a:solidFill>
              </a:rPr>
              <a:t/>
            </a:r>
            <a:br>
              <a:rPr lang="en-US" sz="2000" dirty="0" smtClean="0">
                <a:solidFill>
                  <a:prstClr val="black"/>
                </a:solidFill>
              </a:rPr>
            </a:br>
            <a:r>
              <a:rPr lang="en-US" sz="2000" dirty="0" smtClean="0">
                <a:solidFill>
                  <a:prstClr val="black"/>
                </a:solidFill>
              </a:rPr>
              <a:t>stay </a:t>
            </a:r>
            <a:r>
              <a:rPr lang="en-US" sz="2000" dirty="0">
                <a:solidFill>
                  <a:prstClr val="black"/>
                </a:solidFill>
              </a:rPr>
              <a:t>informed about the work that everyone is doing, </a:t>
            </a:r>
            <a:r>
              <a:rPr lang="en-US" sz="2000" dirty="0" smtClean="0">
                <a:solidFill>
                  <a:prstClr val="black"/>
                </a:solidFill>
              </a:rPr>
              <a:t>and</a:t>
            </a:r>
            <a:br>
              <a:rPr lang="en-US" sz="2000" dirty="0" smtClean="0">
                <a:solidFill>
                  <a:prstClr val="black"/>
                </a:solidFill>
              </a:rPr>
            </a:br>
            <a:r>
              <a:rPr lang="en-US" sz="2000" dirty="0" smtClean="0">
                <a:solidFill>
                  <a:prstClr val="black"/>
                </a:solidFill>
              </a:rPr>
              <a:t>help </a:t>
            </a:r>
            <a:r>
              <a:rPr lang="en-US" sz="2000" dirty="0">
                <a:solidFill>
                  <a:prstClr val="black"/>
                </a:solidFill>
              </a:rPr>
              <a:t>define IPaT strategy. </a:t>
            </a:r>
            <a:endParaRPr lang="en-US" sz="2000" dirty="0" smtClean="0">
              <a:solidFill>
                <a:prstClr val="black"/>
              </a:solidFill>
            </a:endParaRPr>
          </a:p>
          <a:p>
            <a:pPr lvl="0" algn="l" defTabSz="456432">
              <a:lnSpc>
                <a:spcPct val="100000"/>
              </a:lnSpc>
              <a:spcBef>
                <a:spcPct val="20000"/>
              </a:spcBef>
            </a:pPr>
            <a:endParaRPr lang="en-US" sz="2000" dirty="0" smtClean="0">
              <a:solidFill>
                <a:prstClr val="black"/>
              </a:solidFill>
            </a:endParaRPr>
          </a:p>
          <a:p>
            <a:pPr lvl="0" algn="l" defTabSz="456432">
              <a:lnSpc>
                <a:spcPct val="100000"/>
              </a:lnSpc>
              <a:spcBef>
                <a:spcPct val="20000"/>
              </a:spcBef>
            </a:pPr>
            <a:r>
              <a:rPr lang="en-US" sz="2000" dirty="0" smtClean="0">
                <a:solidFill>
                  <a:prstClr val="black"/>
                </a:solidFill>
              </a:rPr>
              <a:t>Come interact with new and old colleagues and engage on topics of shared interest.</a:t>
            </a:r>
            <a:endParaRPr lang="en-US" sz="2000" dirty="0">
              <a:solidFill>
                <a:prstClr val="black"/>
              </a:solidFill>
            </a:endParaRPr>
          </a:p>
          <a:p>
            <a:pPr algn="l">
              <a:lnSpc>
                <a:spcPct val="100000"/>
              </a:lnSpc>
            </a:pPr>
            <a:endParaRPr lang="en-US" sz="2000" dirty="0">
              <a:solidFill>
                <a:srgbClr val="002B58"/>
              </a:solidFill>
              <a:latin typeface="HelveticaNeueLT Std" panose="020B0604020202020204" pitchFamily="34" charset="0"/>
            </a:endParaRPr>
          </a:p>
        </p:txBody>
      </p:sp>
      <p:pic>
        <p:nvPicPr>
          <p:cNvPr id="8" name="Picture 7"/>
          <p:cNvPicPr>
            <a:picLocks noChangeAspect="1"/>
          </p:cNvPicPr>
          <p:nvPr/>
        </p:nvPicPr>
        <p:blipFill>
          <a:blip r:embed="rId3"/>
          <a:stretch>
            <a:fillRect/>
          </a:stretch>
        </p:blipFill>
        <p:spPr>
          <a:xfrm>
            <a:off x="4905794" y="1715581"/>
            <a:ext cx="4129955" cy="4386390"/>
          </a:xfrm>
          <a:prstGeom prst="rect">
            <a:avLst/>
          </a:prstGeom>
        </p:spPr>
      </p:pic>
    </p:spTree>
    <p:extLst>
      <p:ext uri="{BB962C8B-B14F-4D97-AF65-F5344CB8AC3E}">
        <p14:creationId xmlns:p14="http://schemas.microsoft.com/office/powerpoint/2010/main" val="337274452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338821" y="442080"/>
            <a:ext cx="7224677"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dirty="0" smtClean="0">
                <a:solidFill>
                  <a:srgbClr val="002B58"/>
                </a:solidFill>
                <a:latin typeface="HelveticaNeueLT Std Med" panose="020B0604020202020204" pitchFamily="34" charset="0"/>
              </a:rPr>
              <a:t>Development Projects</a:t>
            </a:r>
            <a:endParaRPr lang="en-US" sz="3000" dirty="0">
              <a:solidFill>
                <a:srgbClr val="002B58"/>
              </a:solidFill>
              <a:latin typeface="HelveticaNeueLT Std Med" panose="020B0604020202020204" pitchFamily="34" charset="0"/>
            </a:endParaRPr>
          </a:p>
        </p:txBody>
      </p:sp>
      <p:sp>
        <p:nvSpPr>
          <p:cNvPr id="5" name="Subtitle 2"/>
          <p:cNvSpPr txBox="1">
            <a:spLocks/>
          </p:cNvSpPr>
          <p:nvPr/>
        </p:nvSpPr>
        <p:spPr>
          <a:xfrm>
            <a:off x="1247049" y="919371"/>
            <a:ext cx="5050719" cy="4465315"/>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buSzPct val="150000"/>
            </a:pPr>
            <a:r>
              <a:rPr lang="en-US" dirty="0" smtClean="0">
                <a:solidFill>
                  <a:srgbClr val="203864"/>
                </a:solidFill>
                <a:latin typeface="HelveticaNeueLT Std" panose="020B0604020202020204" pitchFamily="34" charset="0"/>
              </a:rPr>
              <a:t>Apps for Aging</a:t>
            </a:r>
          </a:p>
          <a:p>
            <a:pPr marL="342900" indent="-342900" algn="l">
              <a:lnSpc>
                <a:spcPts val="2500"/>
              </a:lnSpc>
              <a:spcBef>
                <a:spcPts val="600"/>
              </a:spcBef>
              <a:buSzPct val="150000"/>
              <a:buFont typeface="Arial" panose="020B0604020202020204" pitchFamily="34" charset="0"/>
              <a:buChar char="•"/>
            </a:pPr>
            <a:r>
              <a:rPr lang="en-US" sz="2100" dirty="0" smtClean="0">
                <a:solidFill>
                  <a:srgbClr val="203864"/>
                </a:solidFill>
                <a:latin typeface="HelveticaNeueLT Std" panose="020B0604020202020204" pitchFamily="34" charset="0"/>
              </a:rPr>
              <a:t>D1.1 </a:t>
            </a:r>
            <a:r>
              <a:rPr lang="en-US" sz="2100" dirty="0">
                <a:solidFill>
                  <a:srgbClr val="203864"/>
                </a:solidFill>
                <a:latin typeface="HelveticaNeueLT Std" panose="020B0604020202020204" pitchFamily="34" charset="0"/>
              </a:rPr>
              <a:t>Accessible </a:t>
            </a:r>
            <a:r>
              <a:rPr lang="en-US" sz="2100" b="1" dirty="0">
                <a:solidFill>
                  <a:srgbClr val="203864"/>
                </a:solidFill>
                <a:latin typeface="HelveticaNeueLT Std" panose="020B0604020202020204" pitchFamily="34" charset="0"/>
              </a:rPr>
              <a:t>Cognitive Training </a:t>
            </a:r>
            <a:r>
              <a:rPr lang="en-US" sz="2100" dirty="0">
                <a:solidFill>
                  <a:srgbClr val="203864"/>
                </a:solidFill>
                <a:latin typeface="HelveticaNeueLT Std" panose="020B0604020202020204" pitchFamily="34" charset="0"/>
              </a:rPr>
              <a:t>through Universal Design</a:t>
            </a:r>
          </a:p>
          <a:p>
            <a:pPr marL="342900" indent="-342900" algn="l">
              <a:lnSpc>
                <a:spcPts val="2500"/>
              </a:lnSpc>
              <a:spcBef>
                <a:spcPts val="600"/>
              </a:spcBef>
              <a:buSzPct val="150000"/>
              <a:buFont typeface="Arial" panose="020B0604020202020204" pitchFamily="34" charset="0"/>
              <a:buChar char="•"/>
            </a:pPr>
            <a:r>
              <a:rPr lang="en-US" sz="2100" dirty="0">
                <a:solidFill>
                  <a:srgbClr val="203864"/>
                </a:solidFill>
                <a:latin typeface="HelveticaNeueLT Std" panose="020B0604020202020204" pitchFamily="34" charset="0"/>
              </a:rPr>
              <a:t> D1.2 An App for Locational Intelligence and </a:t>
            </a:r>
            <a:r>
              <a:rPr lang="en-US" sz="2100" dirty="0" smtClean="0">
                <a:solidFill>
                  <a:srgbClr val="203864"/>
                </a:solidFill>
                <a:latin typeface="HelveticaNeueLT Std" panose="020B0604020202020204" pitchFamily="34" charset="0"/>
              </a:rPr>
              <a:t>Geospatial Navigation </a:t>
            </a:r>
            <a:r>
              <a:rPr lang="en-US" sz="2100" dirty="0">
                <a:solidFill>
                  <a:srgbClr val="203864"/>
                </a:solidFill>
                <a:latin typeface="HelveticaNeueLT Std" panose="020B0604020202020204" pitchFamily="34" charset="0"/>
              </a:rPr>
              <a:t>(</a:t>
            </a:r>
            <a:r>
              <a:rPr lang="en-US" sz="2100" b="1" dirty="0">
                <a:solidFill>
                  <a:srgbClr val="203864"/>
                </a:solidFill>
                <a:latin typeface="HelveticaNeueLT Std" panose="020B0604020202020204" pitchFamily="34" charset="0"/>
              </a:rPr>
              <a:t>ALIGN</a:t>
            </a:r>
            <a:r>
              <a:rPr lang="en-US" sz="2100" dirty="0">
                <a:solidFill>
                  <a:srgbClr val="203864"/>
                </a:solidFill>
                <a:latin typeface="HelveticaNeueLT Std" panose="020B0604020202020204" pitchFamily="34" charset="0"/>
              </a:rPr>
              <a:t>)</a:t>
            </a:r>
          </a:p>
          <a:p>
            <a:pPr marL="342900" indent="-342900" algn="l">
              <a:lnSpc>
                <a:spcPts val="2500"/>
              </a:lnSpc>
              <a:spcBef>
                <a:spcPts val="600"/>
              </a:spcBef>
              <a:buSzPct val="150000"/>
              <a:buFont typeface="Arial" panose="020B0604020202020204" pitchFamily="34" charset="0"/>
              <a:buChar char="•"/>
            </a:pPr>
            <a:r>
              <a:rPr lang="en-US" sz="2100" dirty="0">
                <a:solidFill>
                  <a:srgbClr val="203864"/>
                </a:solidFill>
                <a:latin typeface="HelveticaNeueLT Std" panose="020B0604020202020204" pitchFamily="34" charset="0"/>
              </a:rPr>
              <a:t> D1.3 A Mobile Application to Measure </a:t>
            </a:r>
            <a:r>
              <a:rPr lang="en-US" sz="2100" b="1" dirty="0">
                <a:solidFill>
                  <a:srgbClr val="203864"/>
                </a:solidFill>
                <a:latin typeface="HelveticaNeueLT Std" panose="020B0604020202020204" pitchFamily="34" charset="0"/>
              </a:rPr>
              <a:t>Gait Speed</a:t>
            </a:r>
          </a:p>
          <a:p>
            <a:pPr algn="l">
              <a:lnSpc>
                <a:spcPct val="100000"/>
              </a:lnSpc>
              <a:spcBef>
                <a:spcPts val="600"/>
              </a:spcBef>
            </a:pPr>
            <a:r>
              <a:rPr lang="en-US" dirty="0" err="1" smtClean="0">
                <a:solidFill>
                  <a:srgbClr val="203864"/>
                </a:solidFill>
                <a:latin typeface="HelveticaNeueLT Std" panose="020B0604020202020204" pitchFamily="34" charset="0"/>
              </a:rPr>
              <a:t>SmartBathroom</a:t>
            </a:r>
            <a:endParaRPr lang="en-US" dirty="0" smtClean="0">
              <a:solidFill>
                <a:srgbClr val="203864"/>
              </a:solidFill>
              <a:latin typeface="HelveticaNeueLT Std" panose="020B0604020202020204" pitchFamily="34" charset="0"/>
            </a:endParaRPr>
          </a:p>
          <a:p>
            <a:pPr algn="l">
              <a:lnSpc>
                <a:spcPct val="100000"/>
              </a:lnSpc>
              <a:spcBef>
                <a:spcPts val="600"/>
              </a:spcBef>
            </a:pPr>
            <a:r>
              <a:rPr lang="en-US" dirty="0" smtClean="0">
                <a:solidFill>
                  <a:srgbClr val="203864"/>
                </a:solidFill>
                <a:latin typeface="HelveticaNeueLT Std" panose="020B0604020202020204" pitchFamily="34" charset="0"/>
              </a:rPr>
              <a:t>Mobile Manipulator Robot</a:t>
            </a:r>
            <a:endParaRPr lang="en-US" dirty="0">
              <a:solidFill>
                <a:srgbClr val="203864"/>
              </a:solidFill>
              <a:latin typeface="HelveticaNeueLT Std" panose="020B0604020202020204" pitchFamily="34" charset="0"/>
            </a:endParaRPr>
          </a:p>
          <a:p>
            <a:pPr algn="l">
              <a:lnSpc>
                <a:spcPct val="100000"/>
              </a:lnSpc>
            </a:pPr>
            <a:endParaRPr lang="en-US" sz="2000" dirty="0">
              <a:solidFill>
                <a:srgbClr val="203864"/>
              </a:solidFill>
              <a:latin typeface="HelveticaNeueLT Std" panose="020B0604020202020204" pitchFamily="34" charset="0"/>
            </a:endParaRPr>
          </a:p>
          <a:p>
            <a:pPr algn="l">
              <a:lnSpc>
                <a:spcPct val="100000"/>
              </a:lnSpc>
            </a:pPr>
            <a:endParaRPr lang="en-US" sz="2000" dirty="0">
              <a:solidFill>
                <a:srgbClr val="203864"/>
              </a:solidFill>
              <a:latin typeface="HelveticaNeueLT Std" panose="020B0604020202020204" pitchFamily="34" charset="0"/>
            </a:endParaRPr>
          </a:p>
        </p:txBody>
      </p:sp>
      <p:pic>
        <p:nvPicPr>
          <p:cNvPr id="8" name="Picture 7"/>
          <p:cNvPicPr>
            <a:picLocks noChangeAspect="1"/>
          </p:cNvPicPr>
          <p:nvPr/>
        </p:nvPicPr>
        <p:blipFill>
          <a:blip r:embed="rId4"/>
          <a:stretch>
            <a:fillRect/>
          </a:stretch>
        </p:blipFill>
        <p:spPr>
          <a:xfrm>
            <a:off x="6307231" y="593124"/>
            <a:ext cx="2718487" cy="2038865"/>
          </a:xfrm>
          <a:prstGeom prst="rect">
            <a:avLst/>
          </a:prstGeom>
        </p:spPr>
      </p:pic>
      <p:pic>
        <p:nvPicPr>
          <p:cNvPr id="10" name="Content Placeholder 3"/>
          <p:cNvPicPr>
            <a:picLocks noChangeAspect="1"/>
          </p:cNvPicPr>
          <p:nvPr/>
        </p:nvPicPr>
        <p:blipFill rotWithShape="1">
          <a:blip r:embed="rId5" cstate="print">
            <a:extLst>
              <a:ext uri="{28A0092B-C50C-407E-A947-70E740481C1C}">
                <a14:useLocalDpi xmlns:a14="http://schemas.microsoft.com/office/drawing/2010/main" val="0"/>
              </a:ext>
            </a:extLst>
          </a:blip>
          <a:srcRect l="23945" t="17562" r="23746" b="21095"/>
          <a:stretch/>
        </p:blipFill>
        <p:spPr>
          <a:xfrm>
            <a:off x="5395615" y="3509964"/>
            <a:ext cx="3284114" cy="2975019"/>
          </a:xfrm>
          <a:prstGeom prst="rect">
            <a:avLst/>
          </a:prstGeom>
        </p:spPr>
      </p:pic>
      <p:pic>
        <p:nvPicPr>
          <p:cNvPr id="14" name="Picture 13"/>
          <p:cNvPicPr>
            <a:picLocks noChangeAspect="1"/>
          </p:cNvPicPr>
          <p:nvPr/>
        </p:nvPicPr>
        <p:blipFill>
          <a:blip r:embed="rId6"/>
          <a:stretch>
            <a:fillRect/>
          </a:stretch>
        </p:blipFill>
        <p:spPr>
          <a:xfrm>
            <a:off x="1338821" y="4686998"/>
            <a:ext cx="3205675" cy="1797985"/>
          </a:xfrm>
          <a:prstGeom prst="rect">
            <a:avLst/>
          </a:prstGeom>
        </p:spPr>
      </p:pic>
    </p:spTree>
    <p:extLst>
      <p:ext uri="{BB962C8B-B14F-4D97-AF65-F5344CB8AC3E}">
        <p14:creationId xmlns:p14="http://schemas.microsoft.com/office/powerpoint/2010/main" val="183155912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282713" y="607197"/>
            <a:ext cx="7224677"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dirty="0" smtClean="0">
                <a:solidFill>
                  <a:srgbClr val="002B58"/>
                </a:solidFill>
                <a:latin typeface="HelveticaNeueLT Std Med" panose="020B0604020202020204" pitchFamily="34" charset="0"/>
              </a:rPr>
              <a:t>Training Projects</a:t>
            </a:r>
            <a:endParaRPr lang="en-US" sz="3000" dirty="0">
              <a:solidFill>
                <a:srgbClr val="002B58"/>
              </a:solidFill>
              <a:latin typeface="HelveticaNeueLT Std Med" panose="020B0604020202020204" pitchFamily="34" charset="0"/>
            </a:endParaRPr>
          </a:p>
        </p:txBody>
      </p:sp>
      <p:sp>
        <p:nvSpPr>
          <p:cNvPr id="5" name="Subtitle 2"/>
          <p:cNvSpPr txBox="1">
            <a:spLocks/>
          </p:cNvSpPr>
          <p:nvPr/>
        </p:nvSpPr>
        <p:spPr>
          <a:xfrm>
            <a:off x="1282713" y="1298394"/>
            <a:ext cx="6972022" cy="4465315"/>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SzPct val="150000"/>
              <a:buFont typeface="Arial" panose="020B0604020202020204" pitchFamily="34" charset="0"/>
              <a:buChar char="•"/>
            </a:pPr>
            <a:r>
              <a:rPr lang="en-US" dirty="0" smtClean="0">
                <a:solidFill>
                  <a:srgbClr val="002B58"/>
                </a:solidFill>
                <a:latin typeface="HelveticaNeueLT Std" panose="020B0604020202020204" pitchFamily="34" charset="0"/>
              </a:rPr>
              <a:t>T1</a:t>
            </a:r>
            <a:r>
              <a:rPr lang="en-US" dirty="0">
                <a:solidFill>
                  <a:srgbClr val="002B58"/>
                </a:solidFill>
                <a:latin typeface="HelveticaNeueLT Std" panose="020B0604020202020204" pitchFamily="34" charset="0"/>
              </a:rPr>
              <a:t>. Education in RE </a:t>
            </a:r>
            <a:r>
              <a:rPr lang="en-US" dirty="0" smtClean="0">
                <a:solidFill>
                  <a:srgbClr val="002B58"/>
                </a:solidFill>
                <a:latin typeface="HelveticaNeueLT Std" panose="020B0604020202020204" pitchFamily="34" charset="0"/>
              </a:rPr>
              <a:t>Research</a:t>
            </a:r>
          </a:p>
          <a:p>
            <a:pPr marL="342900" indent="-342900" algn="l">
              <a:lnSpc>
                <a:spcPct val="100000"/>
              </a:lnSpc>
              <a:buSzPct val="150000"/>
              <a:buFont typeface="Arial" panose="020B0604020202020204" pitchFamily="34" charset="0"/>
              <a:buChar char="•"/>
            </a:pPr>
            <a:r>
              <a:rPr lang="en-US" dirty="0" smtClean="0">
                <a:solidFill>
                  <a:srgbClr val="002B58"/>
                </a:solidFill>
                <a:latin typeface="HelveticaNeueLT Std" panose="020B0604020202020204" pitchFamily="34" charset="0"/>
              </a:rPr>
              <a:t>T2</a:t>
            </a:r>
            <a:r>
              <a:rPr lang="en-US" dirty="0">
                <a:solidFill>
                  <a:srgbClr val="002B58"/>
                </a:solidFill>
                <a:latin typeface="HelveticaNeueLT Std" panose="020B0604020202020204" pitchFamily="34" charset="0"/>
              </a:rPr>
              <a:t>. Post-Secondary </a:t>
            </a:r>
            <a:r>
              <a:rPr lang="en-US" dirty="0" smtClean="0">
                <a:solidFill>
                  <a:srgbClr val="002B58"/>
                </a:solidFill>
                <a:latin typeface="HelveticaNeueLT Std" panose="020B0604020202020204" pitchFamily="34" charset="0"/>
              </a:rPr>
              <a:t>Training</a:t>
            </a:r>
          </a:p>
          <a:p>
            <a:pPr marL="342900" indent="-342900" algn="l">
              <a:lnSpc>
                <a:spcPct val="100000"/>
              </a:lnSpc>
              <a:buSzPct val="150000"/>
              <a:buFont typeface="Arial" panose="020B0604020202020204" pitchFamily="34" charset="0"/>
              <a:buChar char="•"/>
            </a:pPr>
            <a:r>
              <a:rPr lang="en-US" dirty="0" smtClean="0">
                <a:solidFill>
                  <a:srgbClr val="002B58"/>
                </a:solidFill>
                <a:latin typeface="HelveticaNeueLT Std" panose="020B0604020202020204" pitchFamily="34" charset="0"/>
              </a:rPr>
              <a:t>T3</a:t>
            </a:r>
            <a:r>
              <a:rPr lang="en-US" dirty="0">
                <a:solidFill>
                  <a:srgbClr val="002B58"/>
                </a:solidFill>
                <a:latin typeface="HelveticaNeueLT Std" panose="020B0604020202020204" pitchFamily="34" charset="0"/>
              </a:rPr>
              <a:t>. </a:t>
            </a:r>
            <a:r>
              <a:rPr lang="en-US" dirty="0" smtClean="0">
                <a:solidFill>
                  <a:srgbClr val="002B58"/>
                </a:solidFill>
                <a:latin typeface="HelveticaNeueLT Std" panose="020B0604020202020204" pitchFamily="34" charset="0"/>
              </a:rPr>
              <a:t>Universal </a:t>
            </a:r>
            <a:r>
              <a:rPr lang="en-US" dirty="0">
                <a:solidFill>
                  <a:srgbClr val="002B58"/>
                </a:solidFill>
                <a:latin typeface="HelveticaNeueLT Std" panose="020B0604020202020204" pitchFamily="34" charset="0"/>
              </a:rPr>
              <a:t>Design </a:t>
            </a:r>
            <a:r>
              <a:rPr lang="en-US" dirty="0" smtClean="0">
                <a:solidFill>
                  <a:srgbClr val="002B58"/>
                </a:solidFill>
                <a:latin typeface="HelveticaNeueLT Std" panose="020B0604020202020204" pitchFamily="34" charset="0"/>
              </a:rPr>
              <a:t>Competitions</a:t>
            </a:r>
          </a:p>
          <a:p>
            <a:pPr marL="800100" lvl="1" indent="-342900" algn="l">
              <a:lnSpc>
                <a:spcPct val="100000"/>
              </a:lnSpc>
              <a:buSzPct val="150000"/>
              <a:buFont typeface="Arial" panose="020B0604020202020204" pitchFamily="34" charset="0"/>
              <a:buChar char="•"/>
            </a:pPr>
            <a:r>
              <a:rPr lang="en-US" dirty="0" smtClean="0">
                <a:solidFill>
                  <a:srgbClr val="002B58"/>
                </a:solidFill>
                <a:latin typeface="HelveticaNeueLT Std" panose="020B0604020202020204" pitchFamily="34" charset="0"/>
              </a:rPr>
              <a:t>First CIC</a:t>
            </a:r>
          </a:p>
          <a:p>
            <a:pPr marL="800100" lvl="1" indent="-342900" algn="l">
              <a:lnSpc>
                <a:spcPct val="100000"/>
              </a:lnSpc>
              <a:buSzPct val="150000"/>
              <a:buFont typeface="Arial" panose="020B0604020202020204" pitchFamily="34" charset="0"/>
              <a:buChar char="•"/>
            </a:pPr>
            <a:r>
              <a:rPr lang="en-US" dirty="0" smtClean="0">
                <a:solidFill>
                  <a:srgbClr val="002B58"/>
                </a:solidFill>
                <a:latin typeface="HelveticaNeueLT Std" panose="020B0604020202020204" pitchFamily="34" charset="0"/>
              </a:rPr>
              <a:t>Next….</a:t>
            </a:r>
            <a:endParaRPr lang="en-US" dirty="0">
              <a:solidFill>
                <a:srgbClr val="002B58"/>
              </a:solidFill>
              <a:latin typeface="HelveticaNeueLT Std" panose="020B0604020202020204" pitchFamily="34" charset="0"/>
            </a:endParaRPr>
          </a:p>
          <a:p>
            <a:pPr algn="l">
              <a:lnSpc>
                <a:spcPct val="100000"/>
              </a:lnSpc>
            </a:pPr>
            <a:endParaRPr lang="en-US" sz="2000" dirty="0">
              <a:solidFill>
                <a:srgbClr val="002B58"/>
              </a:solidFill>
              <a:latin typeface="HelveticaNeueLT Std" panose="020B0604020202020204" pitchFamily="34" charset="0"/>
            </a:endParaRPr>
          </a:p>
          <a:p>
            <a:pPr algn="l">
              <a:lnSpc>
                <a:spcPct val="100000"/>
              </a:lnSpc>
            </a:pPr>
            <a:endParaRPr lang="en-US" sz="2000" dirty="0">
              <a:solidFill>
                <a:srgbClr val="002B58"/>
              </a:solidFill>
              <a:latin typeface="HelveticaNeueLT Std" panose="020B0604020202020204"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8707" y="3781167"/>
            <a:ext cx="4731054" cy="2444029"/>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8474" y="1383886"/>
            <a:ext cx="2431287" cy="2197787"/>
          </a:xfrm>
          <a:prstGeom prst="rect">
            <a:avLst/>
          </a:prstGeom>
        </p:spPr>
      </p:pic>
      <p:pic>
        <p:nvPicPr>
          <p:cNvPr id="14" name="Content Placeholder 8" descr="IMG_3675.JPG"/>
          <p:cNvPicPr>
            <a:picLocks noChangeAspect="1"/>
          </p:cNvPicPr>
          <p:nvPr/>
        </p:nvPicPr>
        <p:blipFill>
          <a:blip r:embed="rId6" cstate="print">
            <a:extLst>
              <a:ext uri="{28A0092B-C50C-407E-A947-70E740481C1C}">
                <a14:useLocalDpi xmlns:a14="http://schemas.microsoft.com/office/drawing/2010/main" val="0"/>
              </a:ext>
            </a:extLst>
          </a:blip>
          <a:srcRect t="13325" b="13325"/>
          <a:stretch>
            <a:fillRect/>
          </a:stretch>
        </p:blipFill>
        <p:spPr>
          <a:xfrm>
            <a:off x="1445139" y="3781167"/>
            <a:ext cx="2499017" cy="2444029"/>
          </a:xfrm>
          <a:prstGeom prst="rect">
            <a:avLst/>
          </a:prstGeom>
        </p:spPr>
      </p:pic>
    </p:spTree>
    <p:extLst>
      <p:ext uri="{BB962C8B-B14F-4D97-AF65-F5344CB8AC3E}">
        <p14:creationId xmlns:p14="http://schemas.microsoft.com/office/powerpoint/2010/main" val="319483616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235676" y="1337493"/>
            <a:ext cx="7224677"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dirty="0" smtClean="0">
                <a:solidFill>
                  <a:srgbClr val="002B58"/>
                </a:solidFill>
                <a:latin typeface="HelveticaNeueLT Std Med" panose="020B0604020202020204" pitchFamily="34" charset="0"/>
              </a:rPr>
              <a:t>Aware Home Update</a:t>
            </a:r>
            <a:endParaRPr lang="en-US" sz="3000" dirty="0">
              <a:solidFill>
                <a:srgbClr val="002B58"/>
              </a:solidFill>
              <a:latin typeface="HelveticaNeueLT Std Med" panose="020B0604020202020204" pitchFamily="34" charset="0"/>
            </a:endParaRPr>
          </a:p>
        </p:txBody>
      </p:sp>
      <p:sp>
        <p:nvSpPr>
          <p:cNvPr id="5" name="Subtitle 2"/>
          <p:cNvSpPr txBox="1">
            <a:spLocks/>
          </p:cNvSpPr>
          <p:nvPr/>
        </p:nvSpPr>
        <p:spPr>
          <a:xfrm>
            <a:off x="1282713" y="1978206"/>
            <a:ext cx="6972022" cy="4465315"/>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dirty="0" smtClean="0">
                <a:solidFill>
                  <a:prstClr val="black"/>
                </a:solidFill>
                <a:latin typeface="Helvetica"/>
              </a:rPr>
              <a:t>Research Projects</a:t>
            </a:r>
          </a:p>
          <a:p>
            <a:pPr marL="342900" indent="-342900" algn="l">
              <a:lnSpc>
                <a:spcPct val="100000"/>
              </a:lnSpc>
              <a:buSzPct val="150000"/>
              <a:buFont typeface="Arial" panose="020B0604020202020204" pitchFamily="34" charset="0"/>
              <a:buChar char="•"/>
            </a:pPr>
            <a:r>
              <a:rPr lang="en-US" sz="2000" dirty="0" smtClean="0">
                <a:solidFill>
                  <a:srgbClr val="002B58"/>
                </a:solidFill>
                <a:latin typeface="HelveticaNeueLT Std" panose="020B0604020202020204" pitchFamily="34" charset="0"/>
              </a:rPr>
              <a:t>RERC </a:t>
            </a:r>
            <a:r>
              <a:rPr lang="en-US" sz="2000" dirty="0" err="1" smtClean="0">
                <a:solidFill>
                  <a:srgbClr val="002B58"/>
                </a:solidFill>
                <a:latin typeface="HelveticaNeueLT Std" panose="020B0604020202020204" pitchFamily="34" charset="0"/>
              </a:rPr>
              <a:t>TechSAge</a:t>
            </a:r>
            <a:r>
              <a:rPr lang="en-US" sz="2000" dirty="0" smtClean="0">
                <a:solidFill>
                  <a:srgbClr val="002B58"/>
                </a:solidFill>
                <a:latin typeface="HelveticaNeueLT Std" panose="020B0604020202020204" pitchFamily="34" charset="0"/>
              </a:rPr>
              <a:t> </a:t>
            </a:r>
            <a:r>
              <a:rPr lang="en-US" sz="2000" dirty="0" err="1" smtClean="0">
                <a:solidFill>
                  <a:srgbClr val="002B58"/>
                </a:solidFill>
                <a:latin typeface="HelveticaNeueLT Std" panose="020B0604020202020204" pitchFamily="34" charset="0"/>
              </a:rPr>
              <a:t>Smartbathroom</a:t>
            </a:r>
            <a:r>
              <a:rPr lang="en-US" sz="2000" dirty="0" smtClean="0">
                <a:solidFill>
                  <a:srgbClr val="002B58"/>
                </a:solidFill>
                <a:latin typeface="HelveticaNeueLT Std" panose="020B0604020202020204" pitchFamily="34" charset="0"/>
              </a:rPr>
              <a:t>, Gait Speed Measurement App/Device </a:t>
            </a:r>
            <a:r>
              <a:rPr lang="en-US" sz="1800" dirty="0" smtClean="0">
                <a:solidFill>
                  <a:srgbClr val="002B58"/>
                </a:solidFill>
                <a:latin typeface="HelveticaNeueLT Std" panose="020B0604020202020204" pitchFamily="34" charset="0"/>
              </a:rPr>
              <a:t>(Sanford, Jones et al)</a:t>
            </a:r>
          </a:p>
          <a:p>
            <a:pPr marL="342900" indent="-342900" algn="l">
              <a:lnSpc>
                <a:spcPct val="100000"/>
              </a:lnSpc>
              <a:buSzPct val="150000"/>
              <a:buFont typeface="Arial" panose="020B0604020202020204" pitchFamily="34" charset="0"/>
              <a:buChar char="•"/>
            </a:pPr>
            <a:r>
              <a:rPr lang="en-US" sz="2000" dirty="0" smtClean="0">
                <a:solidFill>
                  <a:srgbClr val="002B58"/>
                </a:solidFill>
                <a:latin typeface="HelveticaNeueLT Std" panose="020B0604020202020204" pitchFamily="34" charset="0"/>
              </a:rPr>
              <a:t>Data to Healthy Decisions: Sleep and wake patterns </a:t>
            </a:r>
            <a:r>
              <a:rPr lang="en-US" sz="1800" dirty="0" smtClean="0">
                <a:solidFill>
                  <a:srgbClr val="002B58"/>
                </a:solidFill>
                <a:latin typeface="HelveticaNeueLT Std" panose="020B0604020202020204" pitchFamily="34" charset="0"/>
              </a:rPr>
              <a:t>(Folds et al)</a:t>
            </a:r>
          </a:p>
          <a:p>
            <a:pPr algn="l">
              <a:lnSpc>
                <a:spcPct val="100000"/>
              </a:lnSpc>
            </a:pPr>
            <a:endParaRPr lang="en-US" sz="2000" dirty="0" smtClean="0">
              <a:solidFill>
                <a:prstClr val="black"/>
              </a:solidFill>
              <a:latin typeface="Helvetica"/>
            </a:endParaRPr>
          </a:p>
          <a:p>
            <a:pPr algn="l">
              <a:lnSpc>
                <a:spcPct val="100000"/>
              </a:lnSpc>
            </a:pPr>
            <a:endParaRPr lang="en-US" sz="1800" dirty="0">
              <a:solidFill>
                <a:srgbClr val="002B58"/>
              </a:solidFill>
              <a:latin typeface="HelveticaNeueLT Std" panose="020B0604020202020204" pitchFamily="34" charset="0"/>
            </a:endParaRPr>
          </a:p>
          <a:p>
            <a:pPr algn="l">
              <a:lnSpc>
                <a:spcPct val="100000"/>
              </a:lnSpc>
            </a:pPr>
            <a:endParaRPr lang="en-US" sz="2000" dirty="0">
              <a:solidFill>
                <a:srgbClr val="002B58"/>
              </a:solidFill>
              <a:latin typeface="HelveticaNeueLT Std" panose="020B0604020202020204" pitchFamily="34" charset="0"/>
            </a:endParaRPr>
          </a:p>
          <a:p>
            <a:pPr algn="l">
              <a:lnSpc>
                <a:spcPct val="100000"/>
              </a:lnSpc>
            </a:pPr>
            <a:endParaRPr lang="en-US" sz="2000" dirty="0">
              <a:solidFill>
                <a:srgbClr val="002B58"/>
              </a:solidFill>
              <a:latin typeface="HelveticaNeueLT Std" panose="020B0604020202020204" pitchFamily="34" charset="0"/>
            </a:endParaRPr>
          </a:p>
        </p:txBody>
      </p:sp>
      <p:pic>
        <p:nvPicPr>
          <p:cNvPr id="6" name="SBL1.1.jpg" descr="/Users/jennycheuk/Desktop/SBL1.1.jpg"/>
          <p:cNvPicPr>
            <a:picLocks noChangeAspect="1"/>
          </p:cNvPicPr>
          <p:nvPr/>
        </p:nvPicPr>
        <p:blipFill rotWithShape="1">
          <a:blip r:embed="rId4" r:link="rId5" cstate="screen">
            <a:extLst>
              <a:ext uri="{28A0092B-C50C-407E-A947-70E740481C1C}">
                <a14:useLocalDpi xmlns:a14="http://schemas.microsoft.com/office/drawing/2010/main"/>
              </a:ext>
            </a:extLst>
          </a:blip>
          <a:srcRect/>
          <a:stretch/>
        </p:blipFill>
        <p:spPr>
          <a:xfrm>
            <a:off x="1035922" y="4303519"/>
            <a:ext cx="2715161" cy="2715380"/>
          </a:xfrm>
          <a:prstGeom prst="rect">
            <a:avLst/>
          </a:prstGeom>
        </p:spPr>
      </p:pic>
      <p:pic>
        <p:nvPicPr>
          <p:cNvPr id="7" name="SBL3.jpg" descr="/Users/jennycheuk/Desktop/SBL3.jpg"/>
          <p:cNvPicPr>
            <a:picLocks noChangeAspect="1"/>
          </p:cNvPicPr>
          <p:nvPr/>
        </p:nvPicPr>
        <p:blipFill>
          <a:blip r:embed="rId6" r:link="rId7" cstate="screen">
            <a:extLst>
              <a:ext uri="{28A0092B-C50C-407E-A947-70E740481C1C}">
                <a14:useLocalDpi xmlns:a14="http://schemas.microsoft.com/office/drawing/2010/main"/>
              </a:ext>
            </a:extLst>
          </a:blip>
          <a:stretch>
            <a:fillRect/>
          </a:stretch>
        </p:blipFill>
        <p:spPr>
          <a:xfrm>
            <a:off x="6408591" y="4319228"/>
            <a:ext cx="2409092" cy="1806819"/>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857193" y="4315276"/>
            <a:ext cx="2398531" cy="17994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6242295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235676" y="1337493"/>
            <a:ext cx="7224677"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dirty="0" smtClean="0">
                <a:solidFill>
                  <a:srgbClr val="002B58"/>
                </a:solidFill>
                <a:latin typeface="HelveticaNeueLT Std Med" panose="020B0604020202020204" pitchFamily="34" charset="0"/>
              </a:rPr>
              <a:t>Aware Home Update</a:t>
            </a:r>
            <a:endParaRPr lang="en-US" sz="3000" dirty="0">
              <a:solidFill>
                <a:srgbClr val="002B58"/>
              </a:solidFill>
              <a:latin typeface="HelveticaNeueLT Std Med" panose="020B0604020202020204" pitchFamily="34" charset="0"/>
            </a:endParaRPr>
          </a:p>
        </p:txBody>
      </p:sp>
      <p:sp>
        <p:nvSpPr>
          <p:cNvPr id="5" name="Subtitle 2"/>
          <p:cNvSpPr txBox="1">
            <a:spLocks/>
          </p:cNvSpPr>
          <p:nvPr/>
        </p:nvSpPr>
        <p:spPr>
          <a:xfrm>
            <a:off x="1282713" y="1978206"/>
            <a:ext cx="6972022" cy="4465315"/>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2800" dirty="0" smtClean="0">
                <a:solidFill>
                  <a:prstClr val="black"/>
                </a:solidFill>
                <a:latin typeface="Helvetica"/>
              </a:rPr>
              <a:t>Student Engagement</a:t>
            </a:r>
            <a:endParaRPr lang="en-US" sz="2800" dirty="0">
              <a:solidFill>
                <a:prstClr val="black"/>
              </a:solidFill>
              <a:latin typeface="Helvetica"/>
            </a:endParaRPr>
          </a:p>
          <a:p>
            <a:pPr marL="342900" indent="-342900" algn="l">
              <a:lnSpc>
                <a:spcPct val="100000"/>
              </a:lnSpc>
              <a:buSzPct val="150000"/>
              <a:buFont typeface="Arial" panose="020B0604020202020204" pitchFamily="34" charset="0"/>
              <a:buChar char="•"/>
            </a:pPr>
            <a:r>
              <a:rPr lang="en-US" sz="2000" dirty="0" smtClean="0">
                <a:solidFill>
                  <a:srgbClr val="002B58"/>
                </a:solidFill>
                <a:latin typeface="HelveticaNeueLT Std" panose="020B0604020202020204" pitchFamily="34" charset="0"/>
              </a:rPr>
              <a:t>Informal design sessions</a:t>
            </a:r>
          </a:p>
          <a:p>
            <a:pPr marL="342900" indent="-342900" algn="l">
              <a:lnSpc>
                <a:spcPct val="100000"/>
              </a:lnSpc>
              <a:buSzPct val="150000"/>
              <a:buFont typeface="Arial" panose="020B0604020202020204" pitchFamily="34" charset="0"/>
              <a:buChar char="•"/>
            </a:pPr>
            <a:r>
              <a:rPr lang="en-US" sz="2000" dirty="0" err="1" smtClean="0">
                <a:solidFill>
                  <a:srgbClr val="002B58"/>
                </a:solidFill>
                <a:latin typeface="HelveticaNeueLT Std" panose="020B0604020202020204" pitchFamily="34" charset="0"/>
              </a:rPr>
              <a:t>CiC</a:t>
            </a:r>
            <a:r>
              <a:rPr lang="en-US" sz="2000" dirty="0" smtClean="0">
                <a:solidFill>
                  <a:srgbClr val="002B58"/>
                </a:solidFill>
                <a:latin typeface="HelveticaNeueLT Std" panose="020B0604020202020204" pitchFamily="34" charset="0"/>
              </a:rPr>
              <a:t> support</a:t>
            </a:r>
          </a:p>
          <a:p>
            <a:pPr algn="l">
              <a:lnSpc>
                <a:spcPct val="100000"/>
              </a:lnSpc>
            </a:pPr>
            <a:endParaRPr lang="en-US" sz="2000" dirty="0" smtClean="0">
              <a:solidFill>
                <a:prstClr val="black"/>
              </a:solidFill>
              <a:latin typeface="Helvetica"/>
            </a:endParaRPr>
          </a:p>
          <a:p>
            <a:pPr algn="l">
              <a:lnSpc>
                <a:spcPct val="100000"/>
              </a:lnSpc>
            </a:pPr>
            <a:r>
              <a:rPr lang="en-US" sz="2000" dirty="0" smtClean="0">
                <a:solidFill>
                  <a:prstClr val="black"/>
                </a:solidFill>
                <a:latin typeface="Helvetica"/>
              </a:rPr>
              <a:t>Upcoming Opportunities</a:t>
            </a:r>
          </a:p>
          <a:p>
            <a:pPr marL="342900" indent="-342900" algn="l">
              <a:lnSpc>
                <a:spcPct val="100000"/>
              </a:lnSpc>
              <a:buFont typeface="Arial"/>
              <a:buChar char="•"/>
            </a:pPr>
            <a:r>
              <a:rPr lang="en-US" sz="2000" dirty="0" err="1" smtClean="0">
                <a:solidFill>
                  <a:prstClr val="black"/>
                </a:solidFill>
                <a:latin typeface="Helvetica"/>
              </a:rPr>
              <a:t>LeadingAge</a:t>
            </a:r>
            <a:r>
              <a:rPr lang="en-US" sz="2000" dirty="0" smtClean="0">
                <a:solidFill>
                  <a:prstClr val="black"/>
                </a:solidFill>
                <a:latin typeface="Helvetica"/>
              </a:rPr>
              <a:t> </a:t>
            </a:r>
            <a:r>
              <a:rPr lang="en-US" sz="2000" dirty="0" err="1" smtClean="0">
                <a:solidFill>
                  <a:prstClr val="black"/>
                </a:solidFill>
                <a:latin typeface="Helvetica"/>
              </a:rPr>
              <a:t>HackFest</a:t>
            </a:r>
            <a:r>
              <a:rPr lang="en-US" sz="2000" dirty="0" smtClean="0">
                <a:solidFill>
                  <a:prstClr val="black"/>
                </a:solidFill>
                <a:latin typeface="Helvetica"/>
              </a:rPr>
              <a:t> (October 30 – </a:t>
            </a:r>
            <a:br>
              <a:rPr lang="en-US" sz="2000" dirty="0" smtClean="0">
                <a:solidFill>
                  <a:prstClr val="black"/>
                </a:solidFill>
                <a:latin typeface="Helvetica"/>
              </a:rPr>
            </a:br>
            <a:r>
              <a:rPr lang="en-US" sz="2000" dirty="0" smtClean="0">
                <a:solidFill>
                  <a:prstClr val="black"/>
                </a:solidFill>
                <a:latin typeface="Helvetica"/>
              </a:rPr>
              <a:t>November 1, 2015 - Boston)</a:t>
            </a:r>
          </a:p>
          <a:p>
            <a:pPr marL="342900" indent="-342900" algn="l">
              <a:lnSpc>
                <a:spcPct val="100000"/>
              </a:lnSpc>
              <a:buFont typeface="Arial"/>
              <a:buChar char="•"/>
            </a:pPr>
            <a:endParaRPr lang="en-US" sz="2000" dirty="0" smtClean="0">
              <a:solidFill>
                <a:prstClr val="black"/>
              </a:solidFill>
              <a:latin typeface="Helvetica"/>
            </a:endParaRPr>
          </a:p>
          <a:p>
            <a:pPr marL="342900" indent="-342900" algn="l">
              <a:lnSpc>
                <a:spcPct val="100000"/>
              </a:lnSpc>
              <a:buFont typeface="Arial"/>
              <a:buChar char="•"/>
            </a:pPr>
            <a:r>
              <a:rPr lang="en-US" sz="2000" dirty="0" smtClean="0">
                <a:solidFill>
                  <a:prstClr val="black"/>
                </a:solidFill>
                <a:latin typeface="Helvetica"/>
              </a:rPr>
              <a:t>Technology and Aging Summit (November 12, 2015, GTRI </a:t>
            </a:r>
            <a:r>
              <a:rPr lang="en-US" sz="2000" dirty="0" err="1" smtClean="0">
                <a:solidFill>
                  <a:prstClr val="black"/>
                </a:solidFill>
                <a:latin typeface="Helvetica"/>
              </a:rPr>
              <a:t>conf</a:t>
            </a:r>
            <a:r>
              <a:rPr lang="en-US" sz="2000" dirty="0" smtClean="0">
                <a:solidFill>
                  <a:prstClr val="black"/>
                </a:solidFill>
                <a:latin typeface="Helvetica"/>
              </a:rPr>
              <a:t> center)</a:t>
            </a:r>
            <a:endParaRPr lang="en-US" sz="1600" dirty="0" smtClean="0">
              <a:solidFill>
                <a:prstClr val="black"/>
              </a:solidFill>
              <a:latin typeface="Helvetica"/>
            </a:endParaRPr>
          </a:p>
          <a:p>
            <a:pPr algn="l">
              <a:lnSpc>
                <a:spcPct val="100000"/>
              </a:lnSpc>
            </a:pPr>
            <a:endParaRPr lang="en-US" sz="1800" dirty="0">
              <a:solidFill>
                <a:srgbClr val="002B58"/>
              </a:solidFill>
              <a:latin typeface="HelveticaNeueLT Std" panose="020B0604020202020204" pitchFamily="34" charset="0"/>
            </a:endParaRPr>
          </a:p>
          <a:p>
            <a:pPr algn="l">
              <a:lnSpc>
                <a:spcPct val="100000"/>
              </a:lnSpc>
            </a:pPr>
            <a:endParaRPr lang="en-US" sz="2000" dirty="0">
              <a:solidFill>
                <a:srgbClr val="002B58"/>
              </a:solidFill>
              <a:latin typeface="HelveticaNeueLT Std" panose="020B0604020202020204" pitchFamily="34" charset="0"/>
            </a:endParaRPr>
          </a:p>
          <a:p>
            <a:pPr algn="l">
              <a:lnSpc>
                <a:spcPct val="100000"/>
              </a:lnSpc>
            </a:pPr>
            <a:endParaRPr lang="en-US" sz="2000" dirty="0">
              <a:solidFill>
                <a:srgbClr val="002B58"/>
              </a:solidFill>
              <a:latin typeface="HelveticaNeueLT Std" panose="020B0604020202020204" pitchFamily="34" charset="0"/>
            </a:endParaRP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53197" y="136723"/>
            <a:ext cx="3075338" cy="1890051"/>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88097" y="1872842"/>
            <a:ext cx="2398226" cy="2125806"/>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311958" y="3668717"/>
            <a:ext cx="2569863" cy="16143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8322631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Picture 12" descr="wink-hub-and-app.jpg"/>
          <p:cNvPicPr>
            <a:picLocks noChangeAspect="1"/>
          </p:cNvPicPr>
          <p:nvPr/>
        </p:nvPicPr>
        <p:blipFill rotWithShape="1">
          <a:blip r:embed="rId4" cstate="screen">
            <a:extLst>
              <a:ext uri="{28A0092B-C50C-407E-A947-70E740481C1C}">
                <a14:useLocalDpi xmlns:a14="http://schemas.microsoft.com/office/drawing/2010/main"/>
              </a:ext>
            </a:extLst>
          </a:blip>
          <a:srcRect t="-8073" r="-6668" b="-3406"/>
          <a:stretch/>
        </p:blipFill>
        <p:spPr>
          <a:xfrm>
            <a:off x="5529375" y="2311837"/>
            <a:ext cx="2168132" cy="2408755"/>
          </a:xfrm>
          <a:prstGeom prst="rect">
            <a:avLst/>
          </a:prstGeom>
        </p:spPr>
      </p:pic>
      <p:sp>
        <p:nvSpPr>
          <p:cNvPr id="4" name="Title 1"/>
          <p:cNvSpPr txBox="1">
            <a:spLocks/>
          </p:cNvSpPr>
          <p:nvPr/>
        </p:nvSpPr>
        <p:spPr>
          <a:xfrm>
            <a:off x="1235676" y="1337493"/>
            <a:ext cx="7224677"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dirty="0" smtClean="0">
                <a:solidFill>
                  <a:srgbClr val="002B58"/>
                </a:solidFill>
                <a:latin typeface="HelveticaNeueLT Std Med" panose="020B0604020202020204" pitchFamily="34" charset="0"/>
              </a:rPr>
              <a:t>Aware Home Update</a:t>
            </a:r>
            <a:endParaRPr lang="en-US" sz="3000" dirty="0">
              <a:solidFill>
                <a:srgbClr val="002B58"/>
              </a:solidFill>
              <a:latin typeface="HelveticaNeueLT Std Med" panose="020B0604020202020204" pitchFamily="34" charset="0"/>
            </a:endParaRPr>
          </a:p>
        </p:txBody>
      </p:sp>
      <p:sp>
        <p:nvSpPr>
          <p:cNvPr id="5" name="Subtitle 2"/>
          <p:cNvSpPr txBox="1">
            <a:spLocks/>
          </p:cNvSpPr>
          <p:nvPr/>
        </p:nvSpPr>
        <p:spPr>
          <a:xfrm>
            <a:off x="1282713" y="1978206"/>
            <a:ext cx="5632216" cy="4465315"/>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dirty="0">
                <a:solidFill>
                  <a:srgbClr val="203864"/>
                </a:solidFill>
                <a:latin typeface="Helvetica"/>
              </a:rPr>
              <a:t>Connected Living </a:t>
            </a:r>
            <a:r>
              <a:rPr lang="en-US" dirty="0" smtClean="0">
                <a:solidFill>
                  <a:srgbClr val="203864"/>
                </a:solidFill>
                <a:latin typeface="Helvetica"/>
              </a:rPr>
              <a:t>Partners </a:t>
            </a:r>
            <a:r>
              <a:rPr lang="en-US" dirty="0">
                <a:solidFill>
                  <a:srgbClr val="203864"/>
                </a:solidFill>
                <a:latin typeface="Helvetica"/>
              </a:rPr>
              <a:t>Program</a:t>
            </a:r>
          </a:p>
          <a:p>
            <a:pPr marL="342900" indent="-342900" algn="l">
              <a:lnSpc>
                <a:spcPct val="100000"/>
              </a:lnSpc>
              <a:buSzPct val="150000"/>
              <a:buFont typeface="Arial" panose="020B0604020202020204" pitchFamily="34" charset="0"/>
              <a:buChar char="•"/>
            </a:pPr>
            <a:r>
              <a:rPr lang="en-US" sz="2000" dirty="0">
                <a:solidFill>
                  <a:srgbClr val="002B58"/>
                </a:solidFill>
                <a:latin typeface="HelveticaNeueLT Std" panose="020B0604020202020204" pitchFamily="34" charset="0"/>
              </a:rPr>
              <a:t>Flextronics </a:t>
            </a:r>
            <a:r>
              <a:rPr lang="en-US" sz="2000" dirty="0" smtClean="0">
                <a:solidFill>
                  <a:srgbClr val="002B58"/>
                </a:solidFill>
                <a:latin typeface="HelveticaNeueLT Std" panose="020B0604020202020204" pitchFamily="34" charset="0"/>
              </a:rPr>
              <a:t>(aka Flex</a:t>
            </a:r>
            <a:r>
              <a:rPr lang="en-US" sz="2000" dirty="0">
                <a:solidFill>
                  <a:srgbClr val="002B58"/>
                </a:solidFill>
                <a:latin typeface="HelveticaNeueLT Std" panose="020B0604020202020204" pitchFamily="34" charset="0"/>
              </a:rPr>
              <a:t>): </a:t>
            </a:r>
            <a:r>
              <a:rPr lang="en-US" sz="2000" dirty="0" smtClean="0">
                <a:solidFill>
                  <a:srgbClr val="002B58"/>
                </a:solidFill>
                <a:latin typeface="HelveticaNeueLT Std" panose="020B0604020202020204" pitchFamily="34" charset="0"/>
              </a:rPr>
              <a:t>integration</a:t>
            </a:r>
            <a:r>
              <a:rPr lang="en-US" sz="2000" dirty="0">
                <a:solidFill>
                  <a:srgbClr val="002B58"/>
                </a:solidFill>
                <a:latin typeface="HelveticaNeueLT Std" panose="020B0604020202020204" pitchFamily="34" charset="0"/>
              </a:rPr>
              <a:t>, testing, </a:t>
            </a:r>
            <a:r>
              <a:rPr lang="en-US" sz="2000" dirty="0" smtClean="0">
                <a:solidFill>
                  <a:srgbClr val="002B58"/>
                </a:solidFill>
                <a:latin typeface="HelveticaNeueLT Std" panose="020B0604020202020204" pitchFamily="34" charset="0"/>
              </a:rPr>
              <a:t>demonstration</a:t>
            </a:r>
          </a:p>
          <a:p>
            <a:pPr marL="342900" indent="-342900" algn="l">
              <a:lnSpc>
                <a:spcPct val="100000"/>
              </a:lnSpc>
              <a:buSzPct val="150000"/>
              <a:buFont typeface="Arial" panose="020B0604020202020204" pitchFamily="34" charset="0"/>
              <a:buChar char="•"/>
            </a:pPr>
            <a:r>
              <a:rPr lang="en-US" sz="2000" dirty="0" err="1" smtClean="0">
                <a:solidFill>
                  <a:srgbClr val="002B58"/>
                </a:solidFill>
                <a:latin typeface="HelveticaNeueLT Std" panose="020B0604020202020204" pitchFamily="34" charset="0"/>
              </a:rPr>
              <a:t>CiC</a:t>
            </a:r>
            <a:endParaRPr lang="en-US" sz="2000" dirty="0">
              <a:solidFill>
                <a:srgbClr val="002B58"/>
              </a:solidFill>
              <a:latin typeface="HelveticaNeueLT Std" panose="020B0604020202020204" pitchFamily="34" charset="0"/>
            </a:endParaRPr>
          </a:p>
          <a:p>
            <a:pPr marL="342900" indent="-342900" algn="l">
              <a:lnSpc>
                <a:spcPct val="100000"/>
              </a:lnSpc>
              <a:buSzPct val="150000"/>
              <a:buFont typeface="Arial" panose="020B0604020202020204" pitchFamily="34" charset="0"/>
              <a:buChar char="•"/>
            </a:pPr>
            <a:r>
              <a:rPr lang="en-US" sz="2000" dirty="0" smtClean="0">
                <a:solidFill>
                  <a:srgbClr val="002B58"/>
                </a:solidFill>
                <a:latin typeface="HelveticaNeueLT Std" panose="020B0604020202020204" pitchFamily="34" charset="0"/>
              </a:rPr>
              <a:t>Define applied research</a:t>
            </a:r>
            <a:r>
              <a:rPr lang="en-US" sz="2000" dirty="0">
                <a:solidFill>
                  <a:srgbClr val="002B58"/>
                </a:solidFill>
                <a:latin typeface="HelveticaNeueLT Std" panose="020B0604020202020204" pitchFamily="34" charset="0"/>
              </a:rPr>
              <a:t>, </a:t>
            </a:r>
            <a:r>
              <a:rPr lang="en-US" sz="2000" dirty="0" smtClean="0">
                <a:solidFill>
                  <a:srgbClr val="002B58"/>
                </a:solidFill>
                <a:latin typeface="HelveticaNeueLT Std" panose="020B0604020202020204" pitchFamily="34" charset="0"/>
              </a:rPr>
              <a:t>data analytics </a:t>
            </a:r>
            <a:endParaRPr lang="en-US" sz="1800" dirty="0" smtClean="0">
              <a:solidFill>
                <a:prstClr val="black"/>
              </a:solidFill>
              <a:latin typeface="Helvetica"/>
            </a:endParaRPr>
          </a:p>
          <a:p>
            <a:pPr algn="l">
              <a:lnSpc>
                <a:spcPct val="100000"/>
              </a:lnSpc>
            </a:pPr>
            <a:endParaRPr lang="en-US" sz="1800" dirty="0">
              <a:solidFill>
                <a:srgbClr val="002B58"/>
              </a:solidFill>
              <a:latin typeface="HelveticaNeueLT Std" panose="020B0604020202020204" pitchFamily="34" charset="0"/>
            </a:endParaRPr>
          </a:p>
          <a:p>
            <a:pPr algn="l">
              <a:lnSpc>
                <a:spcPct val="100000"/>
              </a:lnSpc>
            </a:pPr>
            <a:endParaRPr lang="en-US" sz="2000" dirty="0">
              <a:solidFill>
                <a:srgbClr val="002B58"/>
              </a:solidFill>
              <a:latin typeface="HelveticaNeueLT Std" panose="020B0604020202020204" pitchFamily="34" charset="0"/>
            </a:endParaRPr>
          </a:p>
          <a:p>
            <a:pPr algn="l">
              <a:lnSpc>
                <a:spcPct val="100000"/>
              </a:lnSpc>
            </a:pPr>
            <a:endParaRPr lang="en-US" sz="2000" dirty="0">
              <a:solidFill>
                <a:srgbClr val="002B58"/>
              </a:solidFill>
              <a:latin typeface="HelveticaNeueLT Std" panose="020B0604020202020204" pitchFamily="34" charset="0"/>
            </a:endParaRPr>
          </a:p>
        </p:txBody>
      </p:sp>
      <p:pic>
        <p:nvPicPr>
          <p:cNvPr id="9" name="Content Placeholder 3" descr="IMG_3526.JPG"/>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6000"/>
                    </a14:imgEffect>
                  </a14:imgLayer>
                </a14:imgProps>
              </a:ext>
              <a:ext uri="{28A0092B-C50C-407E-A947-70E740481C1C}">
                <a14:useLocalDpi xmlns:a14="http://schemas.microsoft.com/office/drawing/2010/main"/>
              </a:ext>
            </a:extLst>
          </a:blip>
          <a:srcRect/>
          <a:stretch/>
        </p:blipFill>
        <p:spPr>
          <a:xfrm>
            <a:off x="5195820" y="4682104"/>
            <a:ext cx="3691597" cy="2175896"/>
          </a:xfrm>
          <a:prstGeom prst="rect">
            <a:avLst/>
          </a:prstGeom>
        </p:spPr>
      </p:pic>
      <p:pic>
        <p:nvPicPr>
          <p:cNvPr id="11" name="Content Placeholder 3" descr="wink1_sml.png"/>
          <p:cNvPicPr>
            <a:picLocks noChangeAspect="1"/>
          </p:cNvPicPr>
          <p:nvPr/>
        </p:nvPicPr>
        <p:blipFill rotWithShape="1">
          <a:blip r:embed="rId7" cstate="screen">
            <a:extLst>
              <a:ext uri="{28A0092B-C50C-407E-A947-70E740481C1C}">
                <a14:useLocalDpi xmlns:a14="http://schemas.microsoft.com/office/drawing/2010/main"/>
              </a:ext>
            </a:extLst>
          </a:blip>
          <a:srcRect l="-5626" r="-3137"/>
          <a:stretch/>
        </p:blipFill>
        <p:spPr>
          <a:xfrm>
            <a:off x="6748150" y="109266"/>
            <a:ext cx="2395850" cy="3306286"/>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rotWithShape="1">
          <a:blip r:embed="rId8" cstate="screen">
            <a:extLst>
              <a:ext uri="{BEBA8EAE-BF5A-486C-A8C5-ECC9F3942E4B}">
                <a14:imgProps xmlns:a14="http://schemas.microsoft.com/office/drawing/2010/main">
                  <a14:imgLayer r:embed="rId9">
                    <a14:imgEffect>
                      <a14:brightnessContrast bright="14000"/>
                    </a14:imgEffect>
                  </a14:imgLayer>
                </a14:imgProps>
              </a:ext>
              <a:ext uri="{28A0092B-C50C-407E-A947-70E740481C1C}">
                <a14:useLocalDpi xmlns:a14="http://schemas.microsoft.com/office/drawing/2010/main"/>
              </a:ext>
            </a:extLst>
          </a:blip>
          <a:srcRect/>
          <a:stretch/>
        </p:blipFill>
        <p:spPr>
          <a:xfrm rot="10800000">
            <a:off x="1103308" y="4682104"/>
            <a:ext cx="3932968" cy="2175896"/>
          </a:xfrm>
          <a:prstGeom prst="rect">
            <a:avLst/>
          </a:prstGeom>
        </p:spPr>
      </p:pic>
    </p:spTree>
    <p:extLst>
      <p:ext uri="{BB962C8B-B14F-4D97-AF65-F5344CB8AC3E}">
        <p14:creationId xmlns:p14="http://schemas.microsoft.com/office/powerpoint/2010/main" val="61602856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235676" y="1337493"/>
            <a:ext cx="7224677"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dirty="0" err="1" smtClean="0">
                <a:solidFill>
                  <a:srgbClr val="002B58"/>
                </a:solidFill>
                <a:latin typeface="HelveticaNeueLT Std Med" panose="020B0604020202020204" pitchFamily="34" charset="0"/>
              </a:rPr>
              <a:t>HomeLab</a:t>
            </a:r>
            <a:r>
              <a:rPr lang="en-US" sz="3000" dirty="0" smtClean="0">
                <a:solidFill>
                  <a:srgbClr val="002B58"/>
                </a:solidFill>
                <a:latin typeface="HelveticaNeueLT Std Med" panose="020B0604020202020204" pitchFamily="34" charset="0"/>
              </a:rPr>
              <a:t> Update</a:t>
            </a:r>
            <a:endParaRPr lang="en-US" sz="3000" dirty="0">
              <a:solidFill>
                <a:srgbClr val="002B58"/>
              </a:solidFill>
              <a:latin typeface="HelveticaNeueLT Std Med" panose="020B0604020202020204" pitchFamily="34" charset="0"/>
            </a:endParaRPr>
          </a:p>
        </p:txBody>
      </p:sp>
      <p:pic>
        <p:nvPicPr>
          <p:cNvPr id="7" name="Content Placeholder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40014" y="2291621"/>
            <a:ext cx="3765486" cy="2090611"/>
          </a:xfrm>
          <a:prstGeom prst="rect">
            <a:avLst/>
          </a:prstGeom>
        </p:spPr>
      </p:pic>
      <p:pic>
        <p:nvPicPr>
          <p:cNvPr id="8"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59054" y="2291621"/>
            <a:ext cx="4442460" cy="3246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46072" y="811345"/>
            <a:ext cx="5011120" cy="1461026"/>
          </a:xfrm>
          <a:prstGeom prst="rect">
            <a:avLst/>
          </a:prstGeom>
        </p:spPr>
      </p:pic>
      <p:sp>
        <p:nvSpPr>
          <p:cNvPr id="11" name="Subtitle 2"/>
          <p:cNvSpPr txBox="1">
            <a:spLocks/>
          </p:cNvSpPr>
          <p:nvPr/>
        </p:nvSpPr>
        <p:spPr>
          <a:xfrm>
            <a:off x="5340014" y="4382232"/>
            <a:ext cx="3765486" cy="2234539"/>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SzPct val="150000"/>
              <a:buFont typeface="Arial" panose="020B0604020202020204" pitchFamily="34" charset="0"/>
              <a:buChar char="•"/>
            </a:pPr>
            <a:r>
              <a:rPr lang="en-US" sz="2000" dirty="0" smtClean="0">
                <a:solidFill>
                  <a:srgbClr val="002B58"/>
                </a:solidFill>
                <a:latin typeface="HelveticaNeueLT Std" panose="020B0604020202020204" pitchFamily="34" charset="0"/>
              </a:rPr>
              <a:t>External funding at the highest level since inception</a:t>
            </a:r>
          </a:p>
          <a:p>
            <a:pPr marL="342900" indent="-342900" algn="l">
              <a:lnSpc>
                <a:spcPct val="100000"/>
              </a:lnSpc>
              <a:buSzPct val="150000"/>
              <a:buFont typeface="Arial" panose="020B0604020202020204" pitchFamily="34" charset="0"/>
              <a:buChar char="•"/>
            </a:pPr>
            <a:r>
              <a:rPr lang="en-US" sz="2000" dirty="0" smtClean="0">
                <a:solidFill>
                  <a:srgbClr val="002B58"/>
                </a:solidFill>
                <a:latin typeface="HelveticaNeueLT Std" panose="020B0604020202020204" pitchFamily="34" charset="0"/>
              </a:rPr>
              <a:t>Looking for researchers interested in executing in-home research studies</a:t>
            </a:r>
          </a:p>
        </p:txBody>
      </p:sp>
    </p:spTree>
    <p:extLst>
      <p:ext uri="{BB962C8B-B14F-4D97-AF65-F5344CB8AC3E}">
        <p14:creationId xmlns:p14="http://schemas.microsoft.com/office/powerpoint/2010/main" val="58193348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235676" y="1337493"/>
            <a:ext cx="7224677"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dirty="0" err="1" smtClean="0">
                <a:solidFill>
                  <a:srgbClr val="002B58"/>
                </a:solidFill>
                <a:latin typeface="HelveticaNeueLT Std Med" panose="020B0604020202020204" pitchFamily="34" charset="0"/>
              </a:rPr>
              <a:t>HomeLab</a:t>
            </a:r>
            <a:r>
              <a:rPr lang="en-US" sz="3000" dirty="0" smtClean="0">
                <a:solidFill>
                  <a:srgbClr val="002B58"/>
                </a:solidFill>
                <a:latin typeface="HelveticaNeueLT Std Med" panose="020B0604020202020204" pitchFamily="34" charset="0"/>
              </a:rPr>
              <a:t> Update</a:t>
            </a:r>
            <a:endParaRPr lang="en-US" sz="3000" dirty="0">
              <a:solidFill>
                <a:srgbClr val="002B58"/>
              </a:solidFill>
              <a:latin typeface="HelveticaNeueLT Std Med" panose="020B0604020202020204" pitchFamily="34" charset="0"/>
            </a:endParaRPr>
          </a:p>
        </p:txBody>
      </p:sp>
      <p:sp>
        <p:nvSpPr>
          <p:cNvPr id="5" name="Subtitle 2"/>
          <p:cNvSpPr txBox="1">
            <a:spLocks/>
          </p:cNvSpPr>
          <p:nvPr/>
        </p:nvSpPr>
        <p:spPr>
          <a:xfrm>
            <a:off x="1282712" y="1978206"/>
            <a:ext cx="7437775" cy="4465315"/>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dirty="0" smtClean="0">
                <a:solidFill>
                  <a:srgbClr val="203864"/>
                </a:solidFill>
                <a:latin typeface="Helvetica"/>
              </a:rPr>
              <a:t>Research Projects</a:t>
            </a:r>
          </a:p>
          <a:p>
            <a:pPr marL="342900" indent="-342900" algn="l">
              <a:lnSpc>
                <a:spcPct val="100000"/>
              </a:lnSpc>
              <a:buSzPct val="150000"/>
              <a:buFont typeface="Arial" panose="020B0604020202020204" pitchFamily="34" charset="0"/>
              <a:buChar char="•"/>
            </a:pPr>
            <a:r>
              <a:rPr lang="en-US" sz="2000" dirty="0" err="1" smtClean="0">
                <a:solidFill>
                  <a:srgbClr val="002B58"/>
                </a:solidFill>
                <a:latin typeface="HelveticaNeueLT Std" panose="020B0604020202020204" pitchFamily="34" charset="0"/>
              </a:rPr>
              <a:t>TechSAge</a:t>
            </a:r>
            <a:r>
              <a:rPr lang="en-US" sz="2000" dirty="0" smtClean="0">
                <a:solidFill>
                  <a:srgbClr val="002B58"/>
                </a:solidFill>
                <a:latin typeface="HelveticaNeueLT Std" panose="020B0604020202020204" pitchFamily="34" charset="0"/>
              </a:rPr>
              <a:t> (medication adherence ethnographies) </a:t>
            </a:r>
          </a:p>
          <a:p>
            <a:pPr marL="342900" indent="-342900" algn="l">
              <a:lnSpc>
                <a:spcPct val="100000"/>
              </a:lnSpc>
              <a:buSzPct val="150000"/>
              <a:buFont typeface="Arial" panose="020B0604020202020204" pitchFamily="34" charset="0"/>
              <a:buChar char="•"/>
            </a:pPr>
            <a:r>
              <a:rPr lang="en-US" sz="2000" dirty="0" err="1" smtClean="0">
                <a:solidFill>
                  <a:srgbClr val="002B58"/>
                </a:solidFill>
                <a:latin typeface="HelveticaNeueLT Std" panose="020B0604020202020204" pitchFamily="34" charset="0"/>
              </a:rPr>
              <a:t>Fiskars</a:t>
            </a:r>
            <a:r>
              <a:rPr lang="en-US" sz="2000" dirty="0" smtClean="0">
                <a:solidFill>
                  <a:srgbClr val="002B58"/>
                </a:solidFill>
                <a:latin typeface="HelveticaNeueLT Std" panose="020B0604020202020204" pitchFamily="34" charset="0"/>
              </a:rPr>
              <a:t> (human hand modeling and ethnographies)</a:t>
            </a:r>
          </a:p>
          <a:p>
            <a:pPr marL="342900" indent="-342900" algn="l">
              <a:lnSpc>
                <a:spcPct val="100000"/>
              </a:lnSpc>
              <a:buSzPct val="150000"/>
              <a:buFont typeface="Arial" panose="020B0604020202020204" pitchFamily="34" charset="0"/>
              <a:buChar char="•"/>
            </a:pPr>
            <a:r>
              <a:rPr lang="en-US" sz="2000" dirty="0" smtClean="0">
                <a:solidFill>
                  <a:srgbClr val="002B58"/>
                </a:solidFill>
                <a:latin typeface="HelveticaNeueLT Std" panose="020B0604020202020204" pitchFamily="34" charset="0"/>
              </a:rPr>
              <a:t>General Mills (food packaging research)</a:t>
            </a:r>
          </a:p>
          <a:p>
            <a:pPr marL="342900" indent="-342900" algn="l">
              <a:lnSpc>
                <a:spcPct val="100000"/>
              </a:lnSpc>
              <a:buSzPct val="150000"/>
              <a:buFont typeface="Arial" panose="020B0604020202020204" pitchFamily="34" charset="0"/>
              <a:buChar char="•"/>
            </a:pPr>
            <a:r>
              <a:rPr lang="en-US" sz="2000" dirty="0" smtClean="0">
                <a:solidFill>
                  <a:srgbClr val="002B58"/>
                </a:solidFill>
                <a:latin typeface="HelveticaNeueLT Std" panose="020B0604020202020204" pitchFamily="34" charset="0"/>
              </a:rPr>
              <a:t>GE Appliances (kitchen of the future ethnographies)</a:t>
            </a:r>
          </a:p>
          <a:p>
            <a:pPr marL="342900" indent="-342900" algn="l">
              <a:lnSpc>
                <a:spcPct val="100000"/>
              </a:lnSpc>
              <a:buSzPct val="150000"/>
              <a:buFont typeface="Arial" panose="020B0604020202020204" pitchFamily="34" charset="0"/>
              <a:buChar char="•"/>
            </a:pPr>
            <a:r>
              <a:rPr lang="en-US" sz="2000" dirty="0" smtClean="0">
                <a:solidFill>
                  <a:srgbClr val="002B58"/>
                </a:solidFill>
                <a:latin typeface="HelveticaNeueLT Std" panose="020B0604020202020204" pitchFamily="34" charset="0"/>
              </a:rPr>
              <a:t>National Aging in Place Council (conference in December)</a:t>
            </a:r>
          </a:p>
          <a:p>
            <a:pPr marL="342900" indent="-342900" algn="l">
              <a:lnSpc>
                <a:spcPct val="100000"/>
              </a:lnSpc>
              <a:buSzPct val="150000"/>
              <a:buFont typeface="Arial" panose="020B0604020202020204" pitchFamily="34" charset="0"/>
              <a:buChar char="•"/>
            </a:pPr>
            <a:r>
              <a:rPr lang="en-US" sz="2000" dirty="0">
                <a:solidFill>
                  <a:srgbClr val="002B58"/>
                </a:solidFill>
                <a:latin typeface="HelveticaNeueLT Std" panose="020B0604020202020204" pitchFamily="34" charset="0"/>
              </a:rPr>
              <a:t>AARP Catalyst (activity trackers, medication adherence technologies)</a:t>
            </a:r>
          </a:p>
          <a:p>
            <a:pPr marL="342900" indent="-342900" algn="l">
              <a:lnSpc>
                <a:spcPct val="100000"/>
              </a:lnSpc>
              <a:buSzPct val="150000"/>
              <a:buFont typeface="Arial" panose="020B0604020202020204" pitchFamily="34" charset="0"/>
              <a:buChar char="•"/>
            </a:pPr>
            <a:endParaRPr lang="en-US" sz="1800" dirty="0" smtClean="0">
              <a:solidFill>
                <a:srgbClr val="002B58"/>
              </a:solidFill>
              <a:latin typeface="HelveticaNeueLT Std" panose="020B0604020202020204" pitchFamily="34" charset="0"/>
            </a:endParaRPr>
          </a:p>
          <a:p>
            <a:pPr algn="l">
              <a:lnSpc>
                <a:spcPct val="100000"/>
              </a:lnSpc>
            </a:pPr>
            <a:endParaRPr lang="en-US" sz="2000" dirty="0" smtClean="0">
              <a:solidFill>
                <a:prstClr val="black"/>
              </a:solidFill>
              <a:latin typeface="Helvetica"/>
            </a:endParaRPr>
          </a:p>
          <a:p>
            <a:pPr algn="l">
              <a:lnSpc>
                <a:spcPct val="100000"/>
              </a:lnSpc>
            </a:pPr>
            <a:endParaRPr lang="en-US" sz="1800" dirty="0">
              <a:solidFill>
                <a:srgbClr val="002B58"/>
              </a:solidFill>
              <a:latin typeface="HelveticaNeueLT Std" panose="020B0604020202020204" pitchFamily="34" charset="0"/>
            </a:endParaRPr>
          </a:p>
          <a:p>
            <a:pPr algn="l">
              <a:lnSpc>
                <a:spcPct val="100000"/>
              </a:lnSpc>
            </a:pPr>
            <a:endParaRPr lang="en-US" sz="2000" dirty="0">
              <a:solidFill>
                <a:srgbClr val="002B58"/>
              </a:solidFill>
              <a:latin typeface="HelveticaNeueLT Std" panose="020B0604020202020204" pitchFamily="34" charset="0"/>
            </a:endParaRPr>
          </a:p>
          <a:p>
            <a:pPr algn="l">
              <a:lnSpc>
                <a:spcPct val="100000"/>
              </a:lnSpc>
            </a:pPr>
            <a:endParaRPr lang="en-US" sz="2000" dirty="0">
              <a:solidFill>
                <a:srgbClr val="002B58"/>
              </a:solidFill>
              <a:latin typeface="HelveticaNeueLT Std" panose="020B0604020202020204" pitchFamily="34" charset="0"/>
            </a:endParaRPr>
          </a:p>
        </p:txBody>
      </p:sp>
    </p:spTree>
    <p:extLst>
      <p:ext uri="{BB962C8B-B14F-4D97-AF65-F5344CB8AC3E}">
        <p14:creationId xmlns:p14="http://schemas.microsoft.com/office/powerpoint/2010/main" val="36315770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a:t>Trackers showed promise for improving overall health with </a:t>
            </a:r>
            <a:r>
              <a:rPr lang="en-US" sz="2400" dirty="0" smtClean="0"/>
              <a:t>older consumers </a:t>
            </a:r>
            <a:r>
              <a:rPr lang="en-US" sz="2400" dirty="0"/>
              <a:t>but presented some usability issues.</a:t>
            </a:r>
          </a:p>
        </p:txBody>
      </p:sp>
      <p:grpSp>
        <p:nvGrpSpPr>
          <p:cNvPr id="17" name="Group 16"/>
          <p:cNvGrpSpPr/>
          <p:nvPr/>
        </p:nvGrpSpPr>
        <p:grpSpPr>
          <a:xfrm>
            <a:off x="82471" y="1144638"/>
            <a:ext cx="2890443" cy="2342368"/>
            <a:chOff x="82471" y="1144638"/>
            <a:chExt cx="2890443" cy="2342368"/>
          </a:xfrm>
        </p:grpSpPr>
        <p:sp>
          <p:nvSpPr>
            <p:cNvPr id="6" name="TextBox 5"/>
            <p:cNvSpPr txBox="1"/>
            <p:nvPr/>
          </p:nvSpPr>
          <p:spPr>
            <a:xfrm>
              <a:off x="82471" y="1144638"/>
              <a:ext cx="2078276" cy="1200329"/>
            </a:xfrm>
            <a:prstGeom prst="rect">
              <a:avLst/>
            </a:prstGeom>
            <a:noFill/>
          </p:spPr>
          <p:txBody>
            <a:bodyPr wrap="square" rtlCol="0">
              <a:spAutoFit/>
            </a:bodyPr>
            <a:lstStyle/>
            <a:p>
              <a:r>
                <a:rPr lang="en-US" sz="7200" b="1" dirty="0" smtClean="0">
                  <a:solidFill>
                    <a:srgbClr val="70AD47"/>
                  </a:solidFill>
                  <a:latin typeface="Calibri Light"/>
                  <a:cs typeface="Arial Rounded MT Bold"/>
                </a:rPr>
                <a:t>77%</a:t>
              </a:r>
              <a:endParaRPr lang="en-US" sz="7200" b="1" dirty="0">
                <a:solidFill>
                  <a:srgbClr val="70AD47"/>
                </a:solidFill>
                <a:latin typeface="Calibri Light"/>
                <a:cs typeface="Arial Rounded MT Bold"/>
              </a:endParaRPr>
            </a:p>
          </p:txBody>
        </p:sp>
        <p:sp>
          <p:nvSpPr>
            <p:cNvPr id="7" name="TextBox 6"/>
            <p:cNvSpPr txBox="1"/>
            <p:nvPr/>
          </p:nvSpPr>
          <p:spPr>
            <a:xfrm>
              <a:off x="82471" y="2286678"/>
              <a:ext cx="2890443" cy="1200328"/>
            </a:xfrm>
            <a:prstGeom prst="rect">
              <a:avLst/>
            </a:prstGeom>
            <a:noFill/>
          </p:spPr>
          <p:txBody>
            <a:bodyPr wrap="square" rtlCol="0">
              <a:spAutoFit/>
            </a:bodyPr>
            <a:lstStyle/>
            <a:p>
              <a:r>
                <a:rPr lang="en-US" sz="2400" dirty="0" smtClean="0">
                  <a:solidFill>
                    <a:srgbClr val="3C3C3C"/>
                  </a:solidFill>
                  <a:latin typeface="Calibri"/>
                </a:rPr>
                <a:t>reported activity and </a:t>
              </a:r>
              <a:r>
                <a:rPr lang="en-US" sz="2400" dirty="0">
                  <a:solidFill>
                    <a:srgbClr val="3C3C3C"/>
                  </a:solidFill>
                  <a:latin typeface="Calibri"/>
                </a:rPr>
                <a:t>sleep </a:t>
              </a:r>
              <a:r>
                <a:rPr lang="en-US" sz="2400" dirty="0" smtClean="0">
                  <a:solidFill>
                    <a:srgbClr val="3C3C3C"/>
                  </a:solidFill>
                  <a:latin typeface="Calibri"/>
                </a:rPr>
                <a:t>trackers to be useful</a:t>
              </a:r>
              <a:endParaRPr lang="en-US" sz="2400" dirty="0">
                <a:solidFill>
                  <a:srgbClr val="3C3C3C"/>
                </a:solidFill>
                <a:latin typeface="Calibri"/>
              </a:endParaRPr>
            </a:p>
          </p:txBody>
        </p:sp>
      </p:grpSp>
      <p:grpSp>
        <p:nvGrpSpPr>
          <p:cNvPr id="15" name="Group 14"/>
          <p:cNvGrpSpPr/>
          <p:nvPr/>
        </p:nvGrpSpPr>
        <p:grpSpPr>
          <a:xfrm>
            <a:off x="6218324" y="1144638"/>
            <a:ext cx="3018453" cy="2342368"/>
            <a:chOff x="5987408" y="1144638"/>
            <a:chExt cx="3018453" cy="2342368"/>
          </a:xfrm>
        </p:grpSpPr>
        <p:sp>
          <p:nvSpPr>
            <p:cNvPr id="8" name="TextBox 7"/>
            <p:cNvSpPr txBox="1"/>
            <p:nvPr/>
          </p:nvSpPr>
          <p:spPr>
            <a:xfrm>
              <a:off x="5987408" y="1144638"/>
              <a:ext cx="2160750" cy="1200329"/>
            </a:xfrm>
            <a:prstGeom prst="rect">
              <a:avLst/>
            </a:prstGeom>
            <a:noFill/>
          </p:spPr>
          <p:txBody>
            <a:bodyPr wrap="square" rtlCol="0">
              <a:spAutoFit/>
            </a:bodyPr>
            <a:lstStyle/>
            <a:p>
              <a:r>
                <a:rPr lang="en-US" sz="7200" b="1" dirty="0" smtClean="0">
                  <a:solidFill>
                    <a:srgbClr val="70AD47"/>
                  </a:solidFill>
                  <a:latin typeface="Calibri Light"/>
                  <a:cs typeface="Arial Rounded MT Bold"/>
                </a:rPr>
                <a:t>45%</a:t>
              </a:r>
              <a:endParaRPr lang="en-US" sz="7200" b="1" dirty="0">
                <a:solidFill>
                  <a:srgbClr val="70AD47"/>
                </a:solidFill>
                <a:latin typeface="Calibri Light"/>
                <a:cs typeface="Arial Rounded MT Bold"/>
              </a:endParaRPr>
            </a:p>
          </p:txBody>
        </p:sp>
        <p:sp>
          <p:nvSpPr>
            <p:cNvPr id="9" name="TextBox 8"/>
            <p:cNvSpPr txBox="1"/>
            <p:nvPr/>
          </p:nvSpPr>
          <p:spPr>
            <a:xfrm>
              <a:off x="5987408" y="2286678"/>
              <a:ext cx="3018453" cy="1200328"/>
            </a:xfrm>
            <a:prstGeom prst="rect">
              <a:avLst/>
            </a:prstGeom>
            <a:noFill/>
          </p:spPr>
          <p:txBody>
            <a:bodyPr wrap="square" rtlCol="0">
              <a:spAutoFit/>
            </a:bodyPr>
            <a:lstStyle/>
            <a:p>
              <a:r>
                <a:rPr lang="en-US" sz="2400" dirty="0" smtClean="0">
                  <a:solidFill>
                    <a:srgbClr val="3C3C3C"/>
                  </a:solidFill>
                  <a:latin typeface="Calibri"/>
                </a:rPr>
                <a:t>said they </a:t>
              </a:r>
              <a:r>
                <a:rPr lang="en-US" sz="2400" dirty="0">
                  <a:solidFill>
                    <a:srgbClr val="3C3C3C"/>
                  </a:solidFill>
                  <a:latin typeface="Calibri"/>
                </a:rPr>
                <a:t>were </a:t>
              </a:r>
              <a:r>
                <a:rPr lang="en-US" sz="2400" dirty="0" smtClean="0">
                  <a:solidFill>
                    <a:srgbClr val="3C3C3C"/>
                  </a:solidFill>
                  <a:latin typeface="Calibri"/>
                </a:rPr>
                <a:t>more motivated </a:t>
              </a:r>
              <a:r>
                <a:rPr lang="en-US" sz="2400" dirty="0">
                  <a:solidFill>
                    <a:srgbClr val="3C3C3C"/>
                  </a:solidFill>
                  <a:latin typeface="Calibri"/>
                </a:rPr>
                <a:t>toward</a:t>
              </a:r>
            </a:p>
            <a:p>
              <a:r>
                <a:rPr lang="en-US" sz="2400" dirty="0">
                  <a:solidFill>
                    <a:srgbClr val="3C3C3C"/>
                  </a:solidFill>
                  <a:latin typeface="Calibri"/>
                </a:rPr>
                <a:t>healthy habits</a:t>
              </a:r>
              <a:r>
                <a:rPr lang="en-US" sz="2400" dirty="0" smtClean="0">
                  <a:solidFill>
                    <a:srgbClr val="3C3C3C"/>
                  </a:solidFill>
                  <a:latin typeface="Calibri"/>
                </a:rPr>
                <a:t>.</a:t>
              </a:r>
              <a:endParaRPr lang="en-US" sz="2400" dirty="0">
                <a:solidFill>
                  <a:srgbClr val="3C3C3C"/>
                </a:solidFill>
                <a:latin typeface="Calibri"/>
              </a:endParaRPr>
            </a:p>
          </p:txBody>
        </p:sp>
      </p:grpSp>
      <p:grpSp>
        <p:nvGrpSpPr>
          <p:cNvPr id="16" name="Group 15"/>
          <p:cNvGrpSpPr/>
          <p:nvPr/>
        </p:nvGrpSpPr>
        <p:grpSpPr>
          <a:xfrm>
            <a:off x="3139829" y="1144638"/>
            <a:ext cx="2746641" cy="2711700"/>
            <a:chOff x="2993357" y="1144638"/>
            <a:chExt cx="2746641" cy="2711700"/>
          </a:xfrm>
        </p:grpSpPr>
        <p:sp>
          <p:nvSpPr>
            <p:cNvPr id="12" name="TextBox 11"/>
            <p:cNvSpPr txBox="1"/>
            <p:nvPr/>
          </p:nvSpPr>
          <p:spPr>
            <a:xfrm>
              <a:off x="2993357" y="1144638"/>
              <a:ext cx="2061782" cy="1200329"/>
            </a:xfrm>
            <a:prstGeom prst="rect">
              <a:avLst/>
            </a:prstGeom>
            <a:noFill/>
          </p:spPr>
          <p:txBody>
            <a:bodyPr wrap="square" rtlCol="0">
              <a:spAutoFit/>
            </a:bodyPr>
            <a:lstStyle/>
            <a:p>
              <a:r>
                <a:rPr lang="en-US" sz="7200" b="1" dirty="0" smtClean="0">
                  <a:solidFill>
                    <a:srgbClr val="70AD47"/>
                  </a:solidFill>
                  <a:latin typeface="Calibri Light"/>
                  <a:cs typeface="Arial Rounded MT Bold"/>
                </a:rPr>
                <a:t>46%</a:t>
              </a:r>
              <a:endParaRPr lang="en-US" sz="7200" b="1" dirty="0">
                <a:solidFill>
                  <a:srgbClr val="70AD47"/>
                </a:solidFill>
                <a:latin typeface="Calibri Light"/>
                <a:cs typeface="Arial Rounded MT Bold"/>
              </a:endParaRPr>
            </a:p>
          </p:txBody>
        </p:sp>
        <p:sp>
          <p:nvSpPr>
            <p:cNvPr id="13" name="TextBox 12"/>
            <p:cNvSpPr txBox="1"/>
            <p:nvPr/>
          </p:nvSpPr>
          <p:spPr>
            <a:xfrm>
              <a:off x="2993357" y="2286678"/>
              <a:ext cx="2746641" cy="1569660"/>
            </a:xfrm>
            <a:prstGeom prst="rect">
              <a:avLst/>
            </a:prstGeom>
            <a:noFill/>
          </p:spPr>
          <p:txBody>
            <a:bodyPr wrap="square" rtlCol="0">
              <a:spAutoFit/>
            </a:bodyPr>
            <a:lstStyle/>
            <a:p>
              <a:r>
                <a:rPr lang="en-US" sz="2400" dirty="0" smtClean="0">
                  <a:solidFill>
                    <a:srgbClr val="3C3C3C"/>
                  </a:solidFill>
                  <a:latin typeface="Calibri"/>
                </a:rPr>
                <a:t>said they were </a:t>
              </a:r>
              <a:r>
                <a:rPr lang="en-US" sz="2400" dirty="0">
                  <a:solidFill>
                    <a:srgbClr val="3C3C3C"/>
                  </a:solidFill>
                  <a:latin typeface="Calibri"/>
                </a:rPr>
                <a:t>more active</a:t>
              </a:r>
              <a:r>
                <a:rPr lang="en-US" sz="2400" dirty="0" smtClean="0">
                  <a:solidFill>
                    <a:srgbClr val="3C3C3C"/>
                  </a:solidFill>
                  <a:latin typeface="Calibri"/>
                </a:rPr>
                <a:t>, slept </a:t>
              </a:r>
              <a:r>
                <a:rPr lang="en-US" sz="2400" dirty="0">
                  <a:solidFill>
                    <a:srgbClr val="3C3C3C"/>
                  </a:solidFill>
                  <a:latin typeface="Calibri"/>
                </a:rPr>
                <a:t>better or </a:t>
              </a:r>
              <a:r>
                <a:rPr lang="en-US" sz="2400" dirty="0" smtClean="0">
                  <a:solidFill>
                    <a:srgbClr val="3C3C3C"/>
                  </a:solidFill>
                  <a:latin typeface="Calibri"/>
                </a:rPr>
                <a:t>ate more healthfully</a:t>
              </a:r>
              <a:endParaRPr lang="en-US" sz="2400" dirty="0">
                <a:solidFill>
                  <a:srgbClr val="3C3C3C"/>
                </a:solidFill>
                <a:latin typeface="Calibri"/>
              </a:endParaRPr>
            </a:p>
          </p:txBody>
        </p:sp>
      </p:grpSp>
      <p:sp>
        <p:nvSpPr>
          <p:cNvPr id="14" name="TextBox 13"/>
          <p:cNvSpPr txBox="1"/>
          <p:nvPr/>
        </p:nvSpPr>
        <p:spPr>
          <a:xfrm>
            <a:off x="2281187" y="4238820"/>
            <a:ext cx="6724661" cy="2434000"/>
          </a:xfrm>
          <a:prstGeom prst="rect">
            <a:avLst/>
          </a:prstGeom>
          <a:noFill/>
        </p:spPr>
        <p:txBody>
          <a:bodyPr wrap="square" rtlCol="0">
            <a:spAutoFit/>
          </a:bodyPr>
          <a:lstStyle/>
          <a:p>
            <a:r>
              <a:rPr lang="en-US" sz="2800" b="1" dirty="0">
                <a:solidFill>
                  <a:srgbClr val="70AD47"/>
                </a:solidFill>
                <a:latin typeface="Calibri"/>
              </a:rPr>
              <a:t>What did participants enjoy </a:t>
            </a:r>
            <a:r>
              <a:rPr lang="en-US" sz="2800" b="1" dirty="0" smtClean="0">
                <a:solidFill>
                  <a:srgbClr val="70AD47"/>
                </a:solidFill>
                <a:latin typeface="Calibri"/>
              </a:rPr>
              <a:t>most</a:t>
            </a:r>
          </a:p>
          <a:p>
            <a:pPr marL="285750" indent="-285750">
              <a:lnSpc>
                <a:spcPts val="3000"/>
              </a:lnSpc>
              <a:buFont typeface="Arial"/>
              <a:buChar char="•"/>
            </a:pPr>
            <a:r>
              <a:rPr lang="en-US" sz="2000" b="1" dirty="0" smtClean="0">
                <a:solidFill>
                  <a:srgbClr val="E7E6E6">
                    <a:lumMod val="25000"/>
                  </a:srgbClr>
                </a:solidFill>
                <a:latin typeface="Calibri"/>
              </a:rPr>
              <a:t>Learning </a:t>
            </a:r>
            <a:r>
              <a:rPr lang="en-US" sz="2000" b="1" dirty="0">
                <a:solidFill>
                  <a:srgbClr val="E7E6E6">
                    <a:lumMod val="25000"/>
                  </a:srgbClr>
                </a:solidFill>
                <a:latin typeface="Calibri"/>
              </a:rPr>
              <a:t>their daily activity and sleep </a:t>
            </a:r>
            <a:r>
              <a:rPr lang="en-US" sz="2000" b="1" dirty="0" smtClean="0">
                <a:solidFill>
                  <a:srgbClr val="E7E6E6">
                    <a:lumMod val="25000"/>
                  </a:srgbClr>
                </a:solidFill>
                <a:latin typeface="Calibri"/>
              </a:rPr>
              <a:t>patterns</a:t>
            </a:r>
          </a:p>
          <a:p>
            <a:pPr marL="285750" indent="-285750">
              <a:lnSpc>
                <a:spcPts val="3000"/>
              </a:lnSpc>
              <a:buFont typeface="Arial"/>
              <a:buChar char="•"/>
            </a:pPr>
            <a:r>
              <a:rPr lang="en-US" sz="2000" b="1" dirty="0" smtClean="0">
                <a:solidFill>
                  <a:srgbClr val="E7E6E6">
                    <a:lumMod val="25000"/>
                  </a:srgbClr>
                </a:solidFill>
                <a:latin typeface="Calibri"/>
              </a:rPr>
              <a:t>Receiving </a:t>
            </a:r>
            <a:r>
              <a:rPr lang="en-US" sz="2000" b="1" dirty="0">
                <a:solidFill>
                  <a:srgbClr val="E7E6E6">
                    <a:lumMod val="25000"/>
                  </a:srgbClr>
                </a:solidFill>
                <a:latin typeface="Calibri"/>
              </a:rPr>
              <a:t>motivation by seeing progress </a:t>
            </a:r>
            <a:r>
              <a:rPr lang="en-US" sz="2000" b="1" dirty="0" smtClean="0">
                <a:solidFill>
                  <a:srgbClr val="E7E6E6">
                    <a:lumMod val="25000"/>
                  </a:srgbClr>
                </a:solidFill>
                <a:latin typeface="Calibri"/>
              </a:rPr>
              <a:t>made</a:t>
            </a:r>
          </a:p>
          <a:p>
            <a:pPr marL="285750" indent="-285750">
              <a:lnSpc>
                <a:spcPts val="3000"/>
              </a:lnSpc>
              <a:buFont typeface="Arial"/>
              <a:buChar char="•"/>
            </a:pPr>
            <a:r>
              <a:rPr lang="en-US" sz="2000" b="1" dirty="0" smtClean="0">
                <a:solidFill>
                  <a:srgbClr val="E7E6E6">
                    <a:lumMod val="25000"/>
                  </a:srgbClr>
                </a:solidFill>
                <a:latin typeface="Calibri"/>
              </a:rPr>
              <a:t>toward </a:t>
            </a:r>
            <a:r>
              <a:rPr lang="en-US" sz="2000" b="1" dirty="0">
                <a:solidFill>
                  <a:srgbClr val="E7E6E6">
                    <a:lumMod val="25000"/>
                  </a:srgbClr>
                </a:solidFill>
                <a:latin typeface="Calibri"/>
              </a:rPr>
              <a:t>a </a:t>
            </a:r>
            <a:r>
              <a:rPr lang="en-US" sz="2000" b="1" dirty="0" smtClean="0">
                <a:solidFill>
                  <a:srgbClr val="E7E6E6">
                    <a:lumMod val="25000"/>
                  </a:srgbClr>
                </a:solidFill>
                <a:latin typeface="Calibri"/>
              </a:rPr>
              <a:t>goal</a:t>
            </a:r>
          </a:p>
          <a:p>
            <a:pPr marL="285750" indent="-285750">
              <a:lnSpc>
                <a:spcPts val="3000"/>
              </a:lnSpc>
              <a:buFont typeface="Arial"/>
              <a:buChar char="•"/>
            </a:pPr>
            <a:r>
              <a:rPr lang="en-US" sz="2000" b="1" dirty="0" smtClean="0">
                <a:solidFill>
                  <a:srgbClr val="E7E6E6">
                    <a:lumMod val="25000"/>
                  </a:srgbClr>
                </a:solidFill>
                <a:latin typeface="Calibri"/>
              </a:rPr>
              <a:t>Having </a:t>
            </a:r>
            <a:r>
              <a:rPr lang="en-US" sz="2000" b="1" dirty="0">
                <a:solidFill>
                  <a:srgbClr val="E7E6E6">
                    <a:lumMod val="25000"/>
                  </a:srgbClr>
                </a:solidFill>
                <a:latin typeface="Calibri"/>
              </a:rPr>
              <a:t>their current activity levels </a:t>
            </a:r>
            <a:r>
              <a:rPr lang="en-US" sz="2000" b="1" dirty="0" smtClean="0">
                <a:solidFill>
                  <a:srgbClr val="E7E6E6">
                    <a:lumMod val="25000"/>
                  </a:srgbClr>
                </a:solidFill>
                <a:latin typeface="Calibri"/>
              </a:rPr>
              <a:t>confirmed</a:t>
            </a:r>
          </a:p>
          <a:p>
            <a:pPr marL="285750" indent="-285750">
              <a:lnSpc>
                <a:spcPts val="3000"/>
              </a:lnSpc>
              <a:buFont typeface="Arial"/>
              <a:buChar char="•"/>
            </a:pPr>
            <a:r>
              <a:rPr lang="en-US" sz="2000" b="1" dirty="0" smtClean="0">
                <a:solidFill>
                  <a:srgbClr val="E7E6E6">
                    <a:lumMod val="25000"/>
                  </a:srgbClr>
                </a:solidFill>
                <a:latin typeface="Calibri"/>
              </a:rPr>
              <a:t>Finding </a:t>
            </a:r>
            <a:r>
              <a:rPr lang="en-US" sz="2000" b="1" dirty="0">
                <a:solidFill>
                  <a:srgbClr val="E7E6E6">
                    <a:lumMod val="25000"/>
                  </a:srgbClr>
                </a:solidFill>
                <a:latin typeface="Calibri"/>
              </a:rPr>
              <a:t>the device to be easy to use</a:t>
            </a:r>
          </a:p>
        </p:txBody>
      </p:sp>
      <p:sp>
        <p:nvSpPr>
          <p:cNvPr id="18" name="Rectangle 17"/>
          <p:cNvSpPr/>
          <p:nvPr/>
        </p:nvSpPr>
        <p:spPr>
          <a:xfrm>
            <a:off x="0" y="3955312"/>
            <a:ext cx="9144000" cy="185057"/>
          </a:xfrm>
          <a:prstGeom prst="rect">
            <a:avLst/>
          </a:prstGeom>
          <a:pattFill prst="wdUpDiag">
            <a:fgClr>
              <a:schemeClr val="accent1">
                <a:lumMod val="40000"/>
                <a:lumOff val="60000"/>
              </a:schemeClr>
            </a:fgClr>
            <a:bgClr>
              <a:srgbClr val="F2F2F2"/>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Oval 18"/>
          <p:cNvSpPr/>
          <p:nvPr/>
        </p:nvSpPr>
        <p:spPr>
          <a:xfrm>
            <a:off x="272836" y="4552755"/>
            <a:ext cx="1823903" cy="1821674"/>
          </a:xfrm>
          <a:prstGeom prst="ellipse">
            <a:avLst/>
          </a:prstGeom>
          <a:solidFill>
            <a:srgbClr val="E02F26"/>
          </a:solidFill>
          <a:effectLst>
            <a:outerShdw blurRad="50800" dist="38100" dir="2700000" algn="tl"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solidFill>
                <a:prstClr val="white"/>
              </a:solidFill>
              <a:latin typeface="Calibri"/>
            </a:endParaRPr>
          </a:p>
        </p:txBody>
      </p:sp>
      <p:cxnSp>
        <p:nvCxnSpPr>
          <p:cNvPr id="22" name="Straight Connector 21"/>
          <p:cNvCxnSpPr/>
          <p:nvPr/>
        </p:nvCxnSpPr>
        <p:spPr>
          <a:xfrm>
            <a:off x="2840300" y="1329304"/>
            <a:ext cx="0" cy="2398677"/>
          </a:xfrm>
          <a:prstGeom prst="line">
            <a:avLst/>
          </a:prstGeom>
          <a:ln w="3175" cmpd="sng">
            <a:solidFill>
              <a:schemeClr val="accent1">
                <a:lumMod val="7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6011148" y="1329304"/>
            <a:ext cx="0" cy="2398677"/>
          </a:xfrm>
          <a:prstGeom prst="line">
            <a:avLst/>
          </a:prstGeom>
          <a:ln w="3175" cmpd="sng">
            <a:solidFill>
              <a:schemeClr val="accent1">
                <a:lumMod val="75000"/>
              </a:schemeClr>
            </a:solidFill>
            <a:prstDash val="dot"/>
          </a:ln>
        </p:spPr>
        <p:style>
          <a:lnRef idx="2">
            <a:schemeClr val="accent1"/>
          </a:lnRef>
          <a:fillRef idx="0">
            <a:schemeClr val="accent1"/>
          </a:fillRef>
          <a:effectRef idx="1">
            <a:schemeClr val="accent1"/>
          </a:effectRef>
          <a:fontRef idx="minor">
            <a:schemeClr val="tx1"/>
          </a:fontRef>
        </p:style>
      </p:cxnSp>
      <p:pic>
        <p:nvPicPr>
          <p:cNvPr id="2" name="Picture 1" descr="224830_activitysleep_ppt_final-46.png"/>
          <p:cNvPicPr>
            <a:picLocks noChangeAspect="1"/>
          </p:cNvPicPr>
          <p:nvPr/>
        </p:nvPicPr>
        <p:blipFill>
          <a:blip r:embed="rId3">
            <a:biLevel thresh="25000"/>
            <a:extLst>
              <a:ext uri="{28A0092B-C50C-407E-A947-70E740481C1C}">
                <a14:useLocalDpi xmlns:a14="http://schemas.microsoft.com/office/drawing/2010/main"/>
              </a:ext>
            </a:extLst>
          </a:blip>
          <a:stretch>
            <a:fillRect/>
          </a:stretch>
        </p:blipFill>
        <p:spPr>
          <a:xfrm>
            <a:off x="471555" y="4607104"/>
            <a:ext cx="1426464" cy="1712976"/>
          </a:xfrm>
          <a:prstGeom prst="rect">
            <a:avLst/>
          </a:prstGeom>
        </p:spPr>
      </p:pic>
    </p:spTree>
    <p:extLst>
      <p:ext uri="{BB962C8B-B14F-4D97-AF65-F5344CB8AC3E}">
        <p14:creationId xmlns:p14="http://schemas.microsoft.com/office/powerpoint/2010/main" val="24510989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4431" y="291240"/>
            <a:ext cx="8929569" cy="676868"/>
          </a:xfrm>
        </p:spPr>
        <p:txBody>
          <a:bodyPr/>
          <a:lstStyle/>
          <a:p>
            <a:r>
              <a:rPr lang="en-US" sz="2400" dirty="0" smtClean="0">
                <a:solidFill>
                  <a:schemeClr val="bg1">
                    <a:lumMod val="50000"/>
                  </a:schemeClr>
                </a:solidFill>
              </a:rPr>
              <a:t>Only </a:t>
            </a:r>
            <a:r>
              <a:rPr lang="en-US" sz="2400" b="1" dirty="0" smtClean="0">
                <a:solidFill>
                  <a:schemeClr val="bg1">
                    <a:lumMod val="50000"/>
                  </a:schemeClr>
                </a:solidFill>
              </a:rPr>
              <a:t>42 %</a:t>
            </a:r>
            <a:r>
              <a:rPr lang="en-US" sz="2400" dirty="0" smtClean="0">
                <a:solidFill>
                  <a:schemeClr val="bg1">
                    <a:lumMod val="50000"/>
                  </a:schemeClr>
                </a:solidFill>
              </a:rPr>
              <a:t> planned </a:t>
            </a:r>
            <a:r>
              <a:rPr lang="en-US" sz="2400" dirty="0">
                <a:solidFill>
                  <a:schemeClr val="bg1">
                    <a:lumMod val="50000"/>
                  </a:schemeClr>
                </a:solidFill>
              </a:rPr>
              <a:t>to continue to use such a device in the future</a:t>
            </a:r>
            <a:r>
              <a:rPr lang="en-US" sz="2400" b="1" dirty="0">
                <a:solidFill>
                  <a:srgbClr val="3C3C3C"/>
                </a:solidFill>
              </a:rPr>
              <a:t/>
            </a:r>
            <a:br>
              <a:rPr lang="en-US" sz="2400" b="1" dirty="0">
                <a:solidFill>
                  <a:srgbClr val="3C3C3C"/>
                </a:solidFill>
              </a:rPr>
            </a:br>
            <a:endParaRPr lang="en-US" sz="2400" b="1" dirty="0"/>
          </a:p>
        </p:txBody>
      </p:sp>
      <p:grpSp>
        <p:nvGrpSpPr>
          <p:cNvPr id="17" name="Group 16"/>
          <p:cNvGrpSpPr/>
          <p:nvPr/>
        </p:nvGrpSpPr>
        <p:grpSpPr>
          <a:xfrm>
            <a:off x="6333785" y="1305743"/>
            <a:ext cx="2890443" cy="2342368"/>
            <a:chOff x="82471" y="1144638"/>
            <a:chExt cx="2890443" cy="2342368"/>
          </a:xfrm>
        </p:grpSpPr>
        <p:sp>
          <p:nvSpPr>
            <p:cNvPr id="6" name="TextBox 5"/>
            <p:cNvSpPr txBox="1"/>
            <p:nvPr/>
          </p:nvSpPr>
          <p:spPr>
            <a:xfrm>
              <a:off x="82471" y="1144638"/>
              <a:ext cx="2078276" cy="1200329"/>
            </a:xfrm>
            <a:prstGeom prst="rect">
              <a:avLst/>
            </a:prstGeom>
            <a:noFill/>
          </p:spPr>
          <p:txBody>
            <a:bodyPr wrap="square" rtlCol="0">
              <a:spAutoFit/>
            </a:bodyPr>
            <a:lstStyle/>
            <a:p>
              <a:r>
                <a:rPr lang="en-US" sz="7200" b="1" dirty="0" smtClean="0">
                  <a:solidFill>
                    <a:srgbClr val="ED7D31">
                      <a:lumMod val="50000"/>
                    </a:srgbClr>
                  </a:solidFill>
                  <a:latin typeface="Calibri Light"/>
                  <a:cs typeface="Arial Rounded MT Bold"/>
                </a:rPr>
                <a:t>47%</a:t>
              </a:r>
              <a:endParaRPr lang="en-US" sz="7200" b="1" dirty="0">
                <a:solidFill>
                  <a:srgbClr val="ED7D31">
                    <a:lumMod val="50000"/>
                  </a:srgbClr>
                </a:solidFill>
                <a:latin typeface="Calibri Light"/>
                <a:cs typeface="Arial Rounded MT Bold"/>
              </a:endParaRPr>
            </a:p>
          </p:txBody>
        </p:sp>
        <p:sp>
          <p:nvSpPr>
            <p:cNvPr id="7" name="TextBox 6"/>
            <p:cNvSpPr txBox="1"/>
            <p:nvPr/>
          </p:nvSpPr>
          <p:spPr>
            <a:xfrm>
              <a:off x="82471" y="2286678"/>
              <a:ext cx="2890443" cy="1200328"/>
            </a:xfrm>
            <a:prstGeom prst="rect">
              <a:avLst/>
            </a:prstGeom>
            <a:noFill/>
          </p:spPr>
          <p:txBody>
            <a:bodyPr wrap="square" rtlCol="0">
              <a:spAutoFit/>
            </a:bodyPr>
            <a:lstStyle/>
            <a:p>
              <a:r>
                <a:rPr lang="en-US" sz="2400" dirty="0" smtClean="0">
                  <a:solidFill>
                    <a:srgbClr val="3C3C3C"/>
                  </a:solidFill>
                  <a:latin typeface="Calibri"/>
                </a:rPr>
                <a:t>had </a:t>
              </a:r>
              <a:r>
                <a:rPr lang="en-US" sz="2400" dirty="0">
                  <a:solidFill>
                    <a:srgbClr val="3C3C3C"/>
                  </a:solidFill>
                  <a:latin typeface="Calibri"/>
                </a:rPr>
                <a:t>an issue</a:t>
              </a:r>
            </a:p>
            <a:p>
              <a:r>
                <a:rPr lang="en-US" sz="2400" dirty="0">
                  <a:solidFill>
                    <a:srgbClr val="3C3C3C"/>
                  </a:solidFill>
                  <a:latin typeface="Calibri"/>
                </a:rPr>
                <a:t>with syncing the</a:t>
              </a:r>
            </a:p>
            <a:p>
              <a:r>
                <a:rPr lang="en-US" sz="2400" dirty="0">
                  <a:solidFill>
                    <a:srgbClr val="3C3C3C"/>
                  </a:solidFill>
                  <a:latin typeface="Calibri"/>
                </a:rPr>
                <a:t>device</a:t>
              </a:r>
            </a:p>
          </p:txBody>
        </p:sp>
      </p:grpSp>
      <p:grpSp>
        <p:nvGrpSpPr>
          <p:cNvPr id="15" name="Group 14"/>
          <p:cNvGrpSpPr/>
          <p:nvPr/>
        </p:nvGrpSpPr>
        <p:grpSpPr>
          <a:xfrm>
            <a:off x="88388" y="1305743"/>
            <a:ext cx="2652949" cy="2342368"/>
            <a:chOff x="5987408" y="1144638"/>
            <a:chExt cx="2652949" cy="2342368"/>
          </a:xfrm>
        </p:grpSpPr>
        <p:sp>
          <p:nvSpPr>
            <p:cNvPr id="8" name="TextBox 7"/>
            <p:cNvSpPr txBox="1"/>
            <p:nvPr/>
          </p:nvSpPr>
          <p:spPr>
            <a:xfrm>
              <a:off x="5987408" y="1144638"/>
              <a:ext cx="2160750" cy="1200329"/>
            </a:xfrm>
            <a:prstGeom prst="rect">
              <a:avLst/>
            </a:prstGeom>
            <a:noFill/>
          </p:spPr>
          <p:txBody>
            <a:bodyPr wrap="square" rtlCol="0">
              <a:spAutoFit/>
            </a:bodyPr>
            <a:lstStyle/>
            <a:p>
              <a:r>
                <a:rPr lang="en-US" sz="7200" b="1" dirty="0" smtClean="0">
                  <a:solidFill>
                    <a:srgbClr val="00554F"/>
                  </a:solidFill>
                  <a:latin typeface="Calibri Light"/>
                  <a:cs typeface="Arial Rounded MT Bold"/>
                </a:rPr>
                <a:t>89%</a:t>
              </a:r>
              <a:endParaRPr lang="en-US" sz="7200" b="1" dirty="0">
                <a:solidFill>
                  <a:srgbClr val="00554F"/>
                </a:solidFill>
                <a:latin typeface="Calibri Light"/>
                <a:cs typeface="Arial Rounded MT Bold"/>
              </a:endParaRPr>
            </a:p>
          </p:txBody>
        </p:sp>
        <p:sp>
          <p:nvSpPr>
            <p:cNvPr id="9" name="TextBox 8"/>
            <p:cNvSpPr txBox="1"/>
            <p:nvPr/>
          </p:nvSpPr>
          <p:spPr>
            <a:xfrm>
              <a:off x="5987409" y="2286678"/>
              <a:ext cx="2652948" cy="1200328"/>
            </a:xfrm>
            <a:prstGeom prst="rect">
              <a:avLst/>
            </a:prstGeom>
            <a:noFill/>
          </p:spPr>
          <p:txBody>
            <a:bodyPr wrap="square" rtlCol="0">
              <a:spAutoFit/>
            </a:bodyPr>
            <a:lstStyle/>
            <a:p>
              <a:r>
                <a:rPr lang="en-US" sz="2400" dirty="0" smtClean="0">
                  <a:solidFill>
                    <a:srgbClr val="3C3C3C"/>
                  </a:solidFill>
                  <a:latin typeface="Calibri"/>
                </a:rPr>
                <a:t>had </a:t>
              </a:r>
              <a:r>
                <a:rPr lang="en-US" sz="2400" dirty="0">
                  <a:solidFill>
                    <a:srgbClr val="3C3C3C"/>
                  </a:solidFill>
                  <a:latin typeface="Calibri"/>
                </a:rPr>
                <a:t>difficulty in device set-up process.</a:t>
              </a:r>
            </a:p>
          </p:txBody>
        </p:sp>
      </p:grpSp>
      <p:grpSp>
        <p:nvGrpSpPr>
          <p:cNvPr id="16" name="Group 15"/>
          <p:cNvGrpSpPr/>
          <p:nvPr/>
        </p:nvGrpSpPr>
        <p:grpSpPr>
          <a:xfrm>
            <a:off x="3099583" y="1276598"/>
            <a:ext cx="2746641" cy="2342368"/>
            <a:chOff x="2993357" y="1144638"/>
            <a:chExt cx="2746641" cy="2342368"/>
          </a:xfrm>
        </p:grpSpPr>
        <p:sp>
          <p:nvSpPr>
            <p:cNvPr id="12" name="TextBox 11"/>
            <p:cNvSpPr txBox="1"/>
            <p:nvPr/>
          </p:nvSpPr>
          <p:spPr>
            <a:xfrm>
              <a:off x="2993357" y="1144638"/>
              <a:ext cx="2061782" cy="1200329"/>
            </a:xfrm>
            <a:prstGeom prst="rect">
              <a:avLst/>
            </a:prstGeom>
            <a:noFill/>
          </p:spPr>
          <p:txBody>
            <a:bodyPr wrap="square" rtlCol="0">
              <a:spAutoFit/>
            </a:bodyPr>
            <a:lstStyle/>
            <a:p>
              <a:r>
                <a:rPr lang="en-US" sz="7200" b="1" dirty="0" smtClean="0">
                  <a:solidFill>
                    <a:srgbClr val="00554F"/>
                  </a:solidFill>
                  <a:latin typeface="Calibri Light"/>
                  <a:cs typeface="Arial Rounded MT Bold"/>
                </a:rPr>
                <a:t>39%</a:t>
              </a:r>
              <a:endParaRPr lang="en-US" sz="7200" b="1" dirty="0">
                <a:solidFill>
                  <a:srgbClr val="00554F"/>
                </a:solidFill>
                <a:latin typeface="Calibri Light"/>
                <a:cs typeface="Arial Rounded MT Bold"/>
              </a:endParaRPr>
            </a:p>
          </p:txBody>
        </p:sp>
        <p:sp>
          <p:nvSpPr>
            <p:cNvPr id="13" name="TextBox 12"/>
            <p:cNvSpPr txBox="1"/>
            <p:nvPr/>
          </p:nvSpPr>
          <p:spPr>
            <a:xfrm>
              <a:off x="2993357" y="2286678"/>
              <a:ext cx="2746641" cy="1200328"/>
            </a:xfrm>
            <a:prstGeom prst="rect">
              <a:avLst/>
            </a:prstGeom>
            <a:noFill/>
          </p:spPr>
          <p:txBody>
            <a:bodyPr wrap="square" rtlCol="0">
              <a:spAutoFit/>
            </a:bodyPr>
            <a:lstStyle/>
            <a:p>
              <a:r>
                <a:rPr lang="en-US" sz="2400" dirty="0" smtClean="0">
                  <a:solidFill>
                    <a:srgbClr val="3C3C3C"/>
                  </a:solidFill>
                  <a:latin typeface="Calibri"/>
                </a:rPr>
                <a:t>had </a:t>
              </a:r>
              <a:r>
                <a:rPr lang="en-US" sz="2400" dirty="0">
                  <a:solidFill>
                    <a:srgbClr val="3C3C3C"/>
                  </a:solidFill>
                  <a:latin typeface="Calibri"/>
                </a:rPr>
                <a:t>some difficulty finding</a:t>
              </a:r>
            </a:p>
            <a:p>
              <a:r>
                <a:rPr lang="en-US" sz="2400" dirty="0">
                  <a:solidFill>
                    <a:srgbClr val="3C3C3C"/>
                  </a:solidFill>
                  <a:latin typeface="Calibri"/>
                </a:rPr>
                <a:t>the instructions</a:t>
              </a:r>
            </a:p>
          </p:txBody>
        </p:sp>
      </p:grpSp>
      <p:sp>
        <p:nvSpPr>
          <p:cNvPr id="14" name="TextBox 13"/>
          <p:cNvSpPr txBox="1"/>
          <p:nvPr/>
        </p:nvSpPr>
        <p:spPr>
          <a:xfrm>
            <a:off x="2249138" y="4321295"/>
            <a:ext cx="6756710" cy="2259593"/>
          </a:xfrm>
          <a:prstGeom prst="rect">
            <a:avLst/>
          </a:prstGeom>
          <a:noFill/>
        </p:spPr>
        <p:txBody>
          <a:bodyPr wrap="square" rtlCol="0">
            <a:spAutoFit/>
          </a:bodyPr>
          <a:lstStyle/>
          <a:p>
            <a:pPr>
              <a:lnSpc>
                <a:spcPts val="3360"/>
              </a:lnSpc>
            </a:pPr>
            <a:r>
              <a:rPr lang="en-US" sz="2800" b="1" dirty="0">
                <a:solidFill>
                  <a:srgbClr val="70AD47"/>
                </a:solidFill>
                <a:latin typeface="Calibri"/>
              </a:rPr>
              <a:t>The </a:t>
            </a:r>
            <a:r>
              <a:rPr lang="en-US" sz="2800" b="1" dirty="0" smtClean="0">
                <a:solidFill>
                  <a:srgbClr val="70AD47"/>
                </a:solidFill>
                <a:latin typeface="Calibri"/>
              </a:rPr>
              <a:t>top 4 frustration were</a:t>
            </a:r>
          </a:p>
          <a:p>
            <a:pPr marL="342900" indent="-342900">
              <a:lnSpc>
                <a:spcPts val="2700"/>
              </a:lnSpc>
              <a:buFont typeface="Arial"/>
              <a:buChar char="•"/>
            </a:pPr>
            <a:r>
              <a:rPr lang="en-US" sz="2000" b="1" dirty="0">
                <a:solidFill>
                  <a:srgbClr val="E7E6E6">
                    <a:lumMod val="25000"/>
                  </a:srgbClr>
                </a:solidFill>
                <a:latin typeface="Calibri"/>
              </a:rPr>
              <a:t>Perceived inaccuracies in the data reported by the devices</a:t>
            </a:r>
          </a:p>
          <a:p>
            <a:pPr marL="342900" indent="-342900">
              <a:lnSpc>
                <a:spcPts val="2700"/>
              </a:lnSpc>
              <a:buFont typeface="Arial"/>
              <a:buChar char="•"/>
            </a:pPr>
            <a:r>
              <a:rPr lang="en-US" sz="2000" b="1" dirty="0" smtClean="0">
                <a:solidFill>
                  <a:srgbClr val="E7E6E6">
                    <a:lumMod val="25000"/>
                  </a:srgbClr>
                </a:solidFill>
                <a:latin typeface="Calibri"/>
              </a:rPr>
              <a:t>Challenges </a:t>
            </a:r>
            <a:r>
              <a:rPr lang="en-US" sz="2000" b="1" dirty="0">
                <a:solidFill>
                  <a:srgbClr val="E7E6E6">
                    <a:lumMod val="25000"/>
                  </a:srgbClr>
                </a:solidFill>
                <a:latin typeface="Calibri"/>
              </a:rPr>
              <a:t>in finding and using the instructions</a:t>
            </a:r>
          </a:p>
          <a:p>
            <a:pPr marL="342900" indent="-342900">
              <a:lnSpc>
                <a:spcPts val="2700"/>
              </a:lnSpc>
              <a:buFont typeface="Arial"/>
              <a:buChar char="•"/>
            </a:pPr>
            <a:r>
              <a:rPr lang="en-US" sz="2000" b="1" dirty="0" smtClean="0">
                <a:solidFill>
                  <a:srgbClr val="E7E6E6">
                    <a:lumMod val="25000"/>
                  </a:srgbClr>
                </a:solidFill>
                <a:latin typeface="Calibri"/>
              </a:rPr>
              <a:t>Perceived </a:t>
            </a:r>
            <a:r>
              <a:rPr lang="en-US" sz="2000" b="1" dirty="0">
                <a:solidFill>
                  <a:srgbClr val="E7E6E6">
                    <a:lumMod val="25000"/>
                  </a:srgbClr>
                </a:solidFill>
                <a:latin typeface="Calibri"/>
              </a:rPr>
              <a:t>device malfunctions, especially related to syncing</a:t>
            </a:r>
          </a:p>
          <a:p>
            <a:pPr marL="342900" indent="-342900">
              <a:lnSpc>
                <a:spcPts val="2700"/>
              </a:lnSpc>
              <a:buFont typeface="Arial"/>
              <a:buChar char="•"/>
            </a:pPr>
            <a:r>
              <a:rPr lang="en-US" sz="2000" b="1" dirty="0" smtClean="0">
                <a:solidFill>
                  <a:srgbClr val="E7E6E6">
                    <a:lumMod val="25000"/>
                  </a:srgbClr>
                </a:solidFill>
                <a:latin typeface="Calibri"/>
              </a:rPr>
              <a:t>Difficulty </a:t>
            </a:r>
            <a:r>
              <a:rPr lang="en-US" sz="2000" b="1" dirty="0">
                <a:solidFill>
                  <a:srgbClr val="E7E6E6">
                    <a:lumMod val="25000"/>
                  </a:srgbClr>
                </a:solidFill>
                <a:latin typeface="Calibri"/>
              </a:rPr>
              <a:t>putting on and wearing the </a:t>
            </a:r>
            <a:r>
              <a:rPr lang="en-US" sz="2000" b="1" dirty="0" smtClean="0">
                <a:solidFill>
                  <a:srgbClr val="E7E6E6">
                    <a:lumMod val="25000"/>
                  </a:srgbClr>
                </a:solidFill>
                <a:latin typeface="Calibri"/>
              </a:rPr>
              <a:t>device / discomfort</a:t>
            </a:r>
            <a:endParaRPr lang="en-US" sz="2000" b="1" dirty="0">
              <a:solidFill>
                <a:srgbClr val="E7E6E6">
                  <a:lumMod val="25000"/>
                </a:srgbClr>
              </a:solidFill>
              <a:latin typeface="Calibri"/>
            </a:endParaRPr>
          </a:p>
        </p:txBody>
      </p:sp>
      <p:sp>
        <p:nvSpPr>
          <p:cNvPr id="18" name="Rectangle 17"/>
          <p:cNvSpPr/>
          <p:nvPr/>
        </p:nvSpPr>
        <p:spPr>
          <a:xfrm>
            <a:off x="0" y="3999757"/>
            <a:ext cx="9144000" cy="185057"/>
          </a:xfrm>
          <a:prstGeom prst="rect">
            <a:avLst/>
          </a:prstGeom>
          <a:pattFill prst="wdUpDiag">
            <a:fgClr>
              <a:schemeClr val="accent1">
                <a:lumMod val="40000"/>
                <a:lumOff val="60000"/>
              </a:schemeClr>
            </a:fgClr>
            <a:bgClr>
              <a:srgbClr val="F2F2F2"/>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23" name="Straight Connector 22"/>
          <p:cNvCxnSpPr/>
          <p:nvPr/>
        </p:nvCxnSpPr>
        <p:spPr>
          <a:xfrm>
            <a:off x="2741336" y="1329304"/>
            <a:ext cx="0" cy="2398677"/>
          </a:xfrm>
          <a:prstGeom prst="line">
            <a:avLst/>
          </a:prstGeom>
          <a:ln w="3175" cmpd="sng">
            <a:solidFill>
              <a:schemeClr val="accent1">
                <a:lumMod val="7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6044137" y="1329304"/>
            <a:ext cx="0" cy="2398677"/>
          </a:xfrm>
          <a:prstGeom prst="line">
            <a:avLst/>
          </a:prstGeom>
          <a:ln w="3175" cmpd="sng">
            <a:solidFill>
              <a:schemeClr val="accent1">
                <a:lumMod val="75000"/>
              </a:schemeClr>
            </a:solidFill>
            <a:prstDash val="dot"/>
          </a:ln>
        </p:spPr>
        <p:style>
          <a:lnRef idx="2">
            <a:schemeClr val="accent1"/>
          </a:lnRef>
          <a:fillRef idx="0">
            <a:schemeClr val="accent1"/>
          </a:fillRef>
          <a:effectRef idx="1">
            <a:schemeClr val="accent1"/>
          </a:effectRef>
          <a:fontRef idx="minor">
            <a:schemeClr val="tx1"/>
          </a:fontRef>
        </p:style>
      </p:cxnSp>
      <p:sp>
        <p:nvSpPr>
          <p:cNvPr id="19" name="Oval 18"/>
          <p:cNvSpPr/>
          <p:nvPr/>
        </p:nvSpPr>
        <p:spPr>
          <a:xfrm>
            <a:off x="272836" y="4552755"/>
            <a:ext cx="1823903" cy="1821674"/>
          </a:xfrm>
          <a:prstGeom prst="ellipse">
            <a:avLst/>
          </a:prstGeom>
          <a:solidFill>
            <a:srgbClr val="1B4C5A"/>
          </a:solidFill>
          <a:ln>
            <a:solidFill>
              <a:schemeClr val="accent2">
                <a:lumMod val="50000"/>
              </a:schemeClr>
            </a:solidFill>
          </a:ln>
          <a:effectLst>
            <a:outerShdw blurRad="50800" dist="38100" dir="2700000" algn="tl"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solidFill>
                <a:prstClr val="white"/>
              </a:solidFill>
              <a:latin typeface="Calibri"/>
            </a:endParaRPr>
          </a:p>
        </p:txBody>
      </p:sp>
      <p:pic>
        <p:nvPicPr>
          <p:cNvPr id="2" name="Picture 1" descr="224830_activitysleep_ppt_final-37.png"/>
          <p:cNvPicPr>
            <a:picLocks noChangeAspect="1"/>
          </p:cNvPicPr>
          <p:nvPr/>
        </p:nvPicPr>
        <p:blipFill>
          <a:blip r:embed="rId3">
            <a:biLevel thresh="25000"/>
            <a:extLst>
              <a:ext uri="{28A0092B-C50C-407E-A947-70E740481C1C}">
                <a14:useLocalDpi xmlns:a14="http://schemas.microsoft.com/office/drawing/2010/main"/>
              </a:ext>
            </a:extLst>
          </a:blip>
          <a:stretch>
            <a:fillRect/>
          </a:stretch>
        </p:blipFill>
        <p:spPr>
          <a:xfrm>
            <a:off x="402050" y="4773168"/>
            <a:ext cx="1847088" cy="1121664"/>
          </a:xfrm>
          <a:prstGeom prst="rect">
            <a:avLst/>
          </a:prstGeom>
        </p:spPr>
      </p:pic>
    </p:spTree>
    <p:extLst>
      <p:ext uri="{BB962C8B-B14F-4D97-AF65-F5344CB8AC3E}">
        <p14:creationId xmlns:p14="http://schemas.microsoft.com/office/powerpoint/2010/main" val="241557110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1526997" y="2984344"/>
            <a:ext cx="6852924" cy="105294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smtClean="0">
                <a:solidFill>
                  <a:schemeClr val="bg1"/>
                </a:solidFill>
                <a:latin typeface="HelveticaNeueLT Std Extended" panose="020B0807040502030204" pitchFamily="34" charset="0"/>
              </a:rPr>
              <a:t>IPaT Support Team</a:t>
            </a:r>
            <a:endParaRPr lang="en-US" dirty="0">
              <a:solidFill>
                <a:schemeClr val="bg1"/>
              </a:solidFill>
              <a:latin typeface="HelveticaNeueLT Std Extended" panose="020B0807040502030204" pitchFamily="34" charset="0"/>
            </a:endParaRPr>
          </a:p>
        </p:txBody>
      </p:sp>
    </p:spTree>
    <p:extLst>
      <p:ext uri="{BB962C8B-B14F-4D97-AF65-F5344CB8AC3E}">
        <p14:creationId xmlns:p14="http://schemas.microsoft.com/office/powerpoint/2010/main" val="352762792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1235676" y="610148"/>
            <a:ext cx="7224677" cy="453628"/>
          </a:xfrm>
          <a:prstGeom prst="rect">
            <a:avLst/>
          </a:prstGeom>
        </p:spPr>
        <p:txBody>
          <a:bodyPr vert="horz" lIns="68580" tIns="34290" rIns="68580" bIns="3429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dirty="0" smtClean="0">
                <a:solidFill>
                  <a:srgbClr val="002B58"/>
                </a:solidFill>
                <a:latin typeface="HelveticaNeueLT Std Med" panose="020B0604020202020204" pitchFamily="34" charset="0"/>
              </a:rPr>
              <a:t>Thursday Think Tank           </a:t>
            </a:r>
            <a:r>
              <a:rPr lang="en-US" sz="2000" dirty="0" smtClean="0">
                <a:solidFill>
                  <a:srgbClr val="002B58"/>
                </a:solidFill>
                <a:latin typeface="HelveticaNeueLT Std Med" panose="020B0604020202020204" pitchFamily="34" charset="0"/>
              </a:rPr>
              <a:t>Thursdays</a:t>
            </a:r>
            <a:r>
              <a:rPr lang="en-US" sz="2000" dirty="0">
                <a:solidFill>
                  <a:srgbClr val="002B58"/>
                </a:solidFill>
                <a:latin typeface="HelveticaNeueLT Std Med" panose="020B0604020202020204" pitchFamily="34" charset="0"/>
              </a:rPr>
              <a:t>, 3:30-5pm</a:t>
            </a:r>
            <a:r>
              <a:rPr lang="en-US" sz="2000" dirty="0" smtClean="0">
                <a:solidFill>
                  <a:srgbClr val="002B58"/>
                </a:solidFill>
                <a:latin typeface="HelveticaNeueLT Std Med" panose="020B0604020202020204" pitchFamily="34" charset="0"/>
              </a:rPr>
              <a:t> </a:t>
            </a:r>
            <a:r>
              <a:rPr lang="en-US" sz="3000" dirty="0" smtClean="0">
                <a:solidFill>
                  <a:srgbClr val="002B58"/>
                </a:solidFill>
                <a:latin typeface="HelveticaNeueLT Std Med" panose="020B0604020202020204" pitchFamily="34" charset="0"/>
              </a:rPr>
              <a:t/>
            </a:r>
            <a:br>
              <a:rPr lang="en-US" sz="3000" dirty="0" smtClean="0">
                <a:solidFill>
                  <a:srgbClr val="002B58"/>
                </a:solidFill>
                <a:latin typeface="HelveticaNeueLT Std Med" panose="020B0604020202020204" pitchFamily="34" charset="0"/>
              </a:rPr>
            </a:br>
            <a:r>
              <a:rPr lang="en-US" sz="3000" dirty="0" smtClean="0">
                <a:solidFill>
                  <a:srgbClr val="002B58"/>
                </a:solidFill>
                <a:latin typeface="HelveticaNeueLT Std Med" panose="020B0604020202020204" pitchFamily="34" charset="0"/>
              </a:rPr>
              <a:t>Schedule</a:t>
            </a:r>
          </a:p>
        </p:txBody>
      </p:sp>
      <p:graphicFrame>
        <p:nvGraphicFramePr>
          <p:cNvPr id="2" name="Table 1"/>
          <p:cNvGraphicFramePr>
            <a:graphicFrameLocks noGrp="1"/>
          </p:cNvGraphicFramePr>
          <p:nvPr>
            <p:extLst>
              <p:ext uri="{D42A27DB-BD31-4B8C-83A1-F6EECF244321}">
                <p14:modId xmlns:p14="http://schemas.microsoft.com/office/powerpoint/2010/main" val="775632838"/>
              </p:ext>
            </p:extLst>
          </p:nvPr>
        </p:nvGraphicFramePr>
        <p:xfrm>
          <a:off x="1310250" y="1610771"/>
          <a:ext cx="7352816" cy="4712985"/>
        </p:xfrm>
        <a:graphic>
          <a:graphicData uri="http://schemas.openxmlformats.org/drawingml/2006/table">
            <a:tbl>
              <a:tblPr firstRow="1" bandRow="1">
                <a:tableStyleId>{74C1A8A3-306A-4EB7-A6B1-4F7E0EB9C5D6}</a:tableStyleId>
              </a:tblPr>
              <a:tblGrid>
                <a:gridCol w="6020038"/>
                <a:gridCol w="1332778"/>
              </a:tblGrid>
              <a:tr h="452545">
                <a:tc>
                  <a:txBody>
                    <a:bodyPr/>
                    <a:lstStyle/>
                    <a:p>
                      <a:r>
                        <a:rPr lang="en-US" sz="1800" dirty="0" smtClean="0"/>
                        <a:t>Topic</a:t>
                      </a:r>
                      <a:endParaRPr lang="en-US" sz="1800" dirty="0"/>
                    </a:p>
                  </a:txBody>
                  <a:tcPr>
                    <a:solidFill>
                      <a:srgbClr val="1D4F82"/>
                    </a:solidFill>
                  </a:tcPr>
                </a:tc>
                <a:tc>
                  <a:txBody>
                    <a:bodyPr/>
                    <a:lstStyle/>
                    <a:p>
                      <a:r>
                        <a:rPr lang="en-US" sz="1800" dirty="0" smtClean="0"/>
                        <a:t>Date</a:t>
                      </a:r>
                      <a:endParaRPr lang="en-US" sz="1800" dirty="0"/>
                    </a:p>
                  </a:txBody>
                  <a:tcPr>
                    <a:solidFill>
                      <a:srgbClr val="1D4F82"/>
                    </a:solidFill>
                  </a:tcPr>
                </a:tc>
              </a:tr>
              <a:tr h="452545">
                <a:tc>
                  <a:txBody>
                    <a:bodyPr/>
                    <a:lstStyle/>
                    <a:p>
                      <a:r>
                        <a:rPr lang="en-US" sz="1800" kern="1200" dirty="0" smtClean="0">
                          <a:solidFill>
                            <a:schemeClr val="dk1"/>
                          </a:solidFill>
                          <a:latin typeface="+mn-lt"/>
                          <a:ea typeface="+mn-ea"/>
                          <a:cs typeface="+mn-cs"/>
                        </a:rPr>
                        <a:t>Welcome Back &amp; Networking</a:t>
                      </a:r>
                      <a:endParaRPr lang="en-US" sz="1800" dirty="0"/>
                    </a:p>
                  </a:txBody>
                  <a:tcPr/>
                </a:tc>
                <a:tc>
                  <a:txBody>
                    <a:bodyPr/>
                    <a:lstStyle/>
                    <a:p>
                      <a:r>
                        <a:rPr lang="en-US" sz="1800" dirty="0" smtClean="0"/>
                        <a:t>Sept 3</a:t>
                      </a:r>
                      <a:endParaRPr lang="en-US" sz="1800" dirty="0"/>
                    </a:p>
                  </a:txBody>
                  <a:tcPr/>
                </a:tc>
              </a:tr>
              <a:tr h="452545">
                <a:tc>
                  <a:txBody>
                    <a:bodyPr/>
                    <a:lstStyle/>
                    <a:p>
                      <a:r>
                        <a:rPr lang="en-US" sz="1800" kern="1200" dirty="0" err="1" smtClean="0">
                          <a:solidFill>
                            <a:schemeClr val="dk1"/>
                          </a:solidFill>
                          <a:latin typeface="+mn-lt"/>
                          <a:ea typeface="+mn-ea"/>
                          <a:cs typeface="+mn-cs"/>
                        </a:rPr>
                        <a:t>Minecraft</a:t>
                      </a:r>
                      <a:r>
                        <a:rPr lang="en-US" sz="1800" kern="1200" dirty="0" smtClean="0">
                          <a:solidFill>
                            <a:schemeClr val="dk1"/>
                          </a:solidFill>
                          <a:latin typeface="+mn-lt"/>
                          <a:ea typeface="+mn-ea"/>
                          <a:cs typeface="+mn-cs"/>
                        </a:rPr>
                        <a:t> Atlanta Initiative: Brainstorming</a:t>
                      </a:r>
                      <a:endParaRPr lang="en-US" sz="1800" dirty="0"/>
                    </a:p>
                  </a:txBody>
                  <a:tcPr/>
                </a:tc>
                <a:tc>
                  <a:txBody>
                    <a:bodyPr/>
                    <a:lstStyle/>
                    <a:p>
                      <a:r>
                        <a:rPr lang="en-US" sz="1800" dirty="0" smtClean="0"/>
                        <a:t>Sept</a:t>
                      </a:r>
                      <a:r>
                        <a:rPr lang="en-US" sz="1800" baseline="0" dirty="0" smtClean="0"/>
                        <a:t> 10</a:t>
                      </a:r>
                      <a:endParaRPr lang="en-US" sz="1800" dirty="0"/>
                    </a:p>
                  </a:txBody>
                  <a:tcPr/>
                </a:tc>
              </a:tr>
              <a:tr h="452545">
                <a:tc>
                  <a:txBody>
                    <a:bodyPr/>
                    <a:lstStyle/>
                    <a:p>
                      <a:r>
                        <a:rPr lang="en-US" sz="1800" kern="1200" dirty="0" smtClean="0">
                          <a:solidFill>
                            <a:schemeClr val="dk1"/>
                          </a:solidFill>
                          <a:latin typeface="+mn-lt"/>
                          <a:ea typeface="+mn-ea"/>
                          <a:cs typeface="+mn-cs"/>
                        </a:rPr>
                        <a:t>Evidence-based Entrepreneurship</a:t>
                      </a:r>
                      <a:endParaRPr lang="en-US" sz="1800" dirty="0"/>
                    </a:p>
                  </a:txBody>
                  <a:tcPr/>
                </a:tc>
                <a:tc>
                  <a:txBody>
                    <a:bodyPr/>
                    <a:lstStyle/>
                    <a:p>
                      <a:r>
                        <a:rPr lang="en-US" sz="1800" dirty="0" smtClean="0"/>
                        <a:t>Sept 17</a:t>
                      </a:r>
                      <a:endParaRPr lang="en-US" sz="1800" dirty="0"/>
                    </a:p>
                  </a:txBody>
                  <a:tcPr/>
                </a:tc>
              </a:tr>
              <a:tr h="452545">
                <a:tc>
                  <a:txBody>
                    <a:bodyPr/>
                    <a:lstStyle/>
                    <a:p>
                      <a:r>
                        <a:rPr lang="en-US" sz="1800" kern="1200" dirty="0" smtClean="0">
                          <a:solidFill>
                            <a:schemeClr val="dk1"/>
                          </a:solidFill>
                          <a:latin typeface="+mn-lt"/>
                          <a:ea typeface="+mn-ea"/>
                          <a:cs typeface="+mn-cs"/>
                        </a:rPr>
                        <a:t>Connected Living</a:t>
                      </a:r>
                      <a:endParaRPr lang="en-US" sz="1800" dirty="0"/>
                    </a:p>
                  </a:txBody>
                  <a:tcPr/>
                </a:tc>
                <a:tc>
                  <a:txBody>
                    <a:bodyPr/>
                    <a:lstStyle/>
                    <a:p>
                      <a:r>
                        <a:rPr lang="en-US" sz="1800" dirty="0" smtClean="0"/>
                        <a:t>Sept 24</a:t>
                      </a:r>
                      <a:endParaRPr lang="en-US" sz="1800" dirty="0"/>
                    </a:p>
                  </a:txBody>
                  <a:tcPr/>
                </a:tc>
              </a:tr>
              <a:tr h="452545">
                <a:tc>
                  <a:txBody>
                    <a:bodyPr/>
                    <a:lstStyle/>
                    <a:p>
                      <a:r>
                        <a:rPr lang="en-US" sz="1800" kern="1200" dirty="0" smtClean="0">
                          <a:solidFill>
                            <a:schemeClr val="dk1"/>
                          </a:solidFill>
                          <a:latin typeface="+mn-lt"/>
                          <a:ea typeface="+mn-ea"/>
                          <a:cs typeface="+mn-cs"/>
                        </a:rPr>
                        <a:t>Pediatric Initiatives &amp; CTPHD</a:t>
                      </a:r>
                      <a:endParaRPr lang="en-US" sz="1800" dirty="0"/>
                    </a:p>
                  </a:txBody>
                  <a:tcPr/>
                </a:tc>
                <a:tc>
                  <a:txBody>
                    <a:bodyPr/>
                    <a:lstStyle/>
                    <a:p>
                      <a:r>
                        <a:rPr lang="en-US" sz="1800" dirty="0" smtClean="0"/>
                        <a:t>Oct 1</a:t>
                      </a:r>
                      <a:endParaRPr lang="en-US" sz="1800" dirty="0"/>
                    </a:p>
                  </a:txBody>
                  <a:tcPr/>
                </a:tc>
              </a:tr>
              <a:tr h="452545">
                <a:tc>
                  <a:txBody>
                    <a:bodyPr/>
                    <a:lstStyle/>
                    <a:p>
                      <a:r>
                        <a:rPr lang="en-US" sz="1800" kern="1200" dirty="0" err="1" smtClean="0">
                          <a:solidFill>
                            <a:schemeClr val="dk1"/>
                          </a:solidFill>
                          <a:latin typeface="+mn-lt"/>
                          <a:ea typeface="+mn-ea"/>
                          <a:cs typeface="+mn-cs"/>
                        </a:rPr>
                        <a:t>IoT</a:t>
                      </a:r>
                      <a:r>
                        <a:rPr lang="en-US" sz="1800" kern="1200" dirty="0" smtClean="0">
                          <a:solidFill>
                            <a:schemeClr val="dk1"/>
                          </a:solidFill>
                          <a:latin typeface="+mn-lt"/>
                          <a:ea typeface="+mn-ea"/>
                          <a:cs typeface="+mn-cs"/>
                        </a:rPr>
                        <a:t>: Feedback from Industry</a:t>
                      </a:r>
                      <a:endParaRPr lang="en-US" sz="1800" dirty="0"/>
                    </a:p>
                  </a:txBody>
                  <a:tcPr/>
                </a:tc>
                <a:tc>
                  <a:txBody>
                    <a:bodyPr/>
                    <a:lstStyle/>
                    <a:p>
                      <a:r>
                        <a:rPr lang="en-US" sz="1800" dirty="0" smtClean="0"/>
                        <a:t>Oct 8</a:t>
                      </a:r>
                      <a:endParaRPr lang="en-US" sz="1800" dirty="0"/>
                    </a:p>
                  </a:txBody>
                  <a:tcPr/>
                </a:tc>
              </a:tr>
              <a:tr h="452545">
                <a:tc>
                  <a:txBody>
                    <a:bodyPr/>
                    <a:lstStyle/>
                    <a:p>
                      <a:r>
                        <a:rPr lang="en-US" sz="1800" kern="1200" dirty="0" err="1" smtClean="0">
                          <a:solidFill>
                            <a:schemeClr val="dk1"/>
                          </a:solidFill>
                          <a:latin typeface="+mn-lt"/>
                          <a:ea typeface="+mn-ea"/>
                          <a:cs typeface="+mn-cs"/>
                        </a:rPr>
                        <a:t>Wearables</a:t>
                      </a:r>
                      <a:r>
                        <a:rPr lang="en-US" sz="1800" kern="1200" dirty="0" smtClean="0">
                          <a:solidFill>
                            <a:schemeClr val="dk1"/>
                          </a:solidFill>
                          <a:latin typeface="+mn-lt"/>
                          <a:ea typeface="+mn-ea"/>
                          <a:cs typeface="+mn-cs"/>
                        </a:rPr>
                        <a:t> in the Wild</a:t>
                      </a:r>
                      <a:endParaRPr lang="en-US" sz="1800" dirty="0"/>
                    </a:p>
                  </a:txBody>
                  <a:tcPr/>
                </a:tc>
                <a:tc>
                  <a:txBody>
                    <a:bodyPr/>
                    <a:lstStyle/>
                    <a:p>
                      <a:r>
                        <a:rPr lang="en-US" sz="1800" dirty="0" smtClean="0"/>
                        <a:t>Oct 15</a:t>
                      </a:r>
                      <a:endParaRPr lang="en-US" sz="1800" dirty="0"/>
                    </a:p>
                  </a:txBody>
                  <a:tcPr/>
                </a:tc>
              </a:tr>
              <a:tr h="452545">
                <a:tc>
                  <a:txBody>
                    <a:bodyPr/>
                    <a:lstStyle/>
                    <a:p>
                      <a:r>
                        <a:rPr lang="en-US" sz="1800" kern="1200" dirty="0" smtClean="0">
                          <a:solidFill>
                            <a:schemeClr val="dk1"/>
                          </a:solidFill>
                          <a:latin typeface="+mn-lt"/>
                          <a:ea typeface="+mn-ea"/>
                          <a:cs typeface="+mn-cs"/>
                        </a:rPr>
                        <a:t>External Relationships</a:t>
                      </a:r>
                      <a:endParaRPr lang="en-US" sz="1800" dirty="0"/>
                    </a:p>
                  </a:txBody>
                  <a:tcPr/>
                </a:tc>
                <a:tc>
                  <a:txBody>
                    <a:bodyPr/>
                    <a:lstStyle/>
                    <a:p>
                      <a:r>
                        <a:rPr lang="en-US" sz="1800" dirty="0" smtClean="0"/>
                        <a:t>Oct 22</a:t>
                      </a:r>
                      <a:endParaRPr lang="en-US" sz="1800" dirty="0"/>
                    </a:p>
                  </a:txBody>
                  <a:tcPr/>
                </a:tc>
              </a:tr>
              <a:tr h="452545">
                <a:tc>
                  <a:txBody>
                    <a:bodyPr/>
                    <a:lstStyle/>
                    <a:p>
                      <a:r>
                        <a:rPr lang="en-US" sz="1800" kern="1200" dirty="0" smtClean="0">
                          <a:solidFill>
                            <a:schemeClr val="dk1"/>
                          </a:solidFill>
                          <a:latin typeface="+mn-lt"/>
                          <a:ea typeface="+mn-ea"/>
                          <a:cs typeface="+mn-cs"/>
                        </a:rPr>
                        <a:t>Georgia STEM Accessibility Alliance (GSAA) and its use of virtual worlds for e-mentoring</a:t>
                      </a:r>
                      <a:endParaRPr lang="en-US" sz="1800" dirty="0"/>
                    </a:p>
                  </a:txBody>
                  <a:tcPr/>
                </a:tc>
                <a:tc>
                  <a:txBody>
                    <a:bodyPr/>
                    <a:lstStyle/>
                    <a:p>
                      <a:r>
                        <a:rPr lang="en-US" sz="1800" dirty="0" smtClean="0"/>
                        <a:t>Nov 5</a:t>
                      </a:r>
                      <a:endParaRPr lang="en-US" sz="1800" dirty="0"/>
                    </a:p>
                  </a:txBody>
                  <a:tcPr/>
                </a:tc>
              </a:tr>
            </a:tbl>
          </a:graphicData>
        </a:graphic>
      </p:graphicFrame>
    </p:spTree>
    <p:extLst>
      <p:ext uri="{BB962C8B-B14F-4D97-AF65-F5344CB8AC3E}">
        <p14:creationId xmlns:p14="http://schemas.microsoft.com/office/powerpoint/2010/main" val="116066653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235676" y="1119010"/>
            <a:ext cx="8575912"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3000" dirty="0">
              <a:solidFill>
                <a:srgbClr val="002B58"/>
              </a:solidFill>
              <a:latin typeface="HelveticaNeueLT Std Med" panose="020B0604020202020204" pitchFamily="34" charset="0"/>
            </a:endParaRPr>
          </a:p>
        </p:txBody>
      </p:sp>
      <p:sp>
        <p:nvSpPr>
          <p:cNvPr id="9" name="Subtitle 2"/>
          <p:cNvSpPr txBox="1">
            <a:spLocks/>
          </p:cNvSpPr>
          <p:nvPr/>
        </p:nvSpPr>
        <p:spPr>
          <a:xfrm>
            <a:off x="1235675" y="1745466"/>
            <a:ext cx="7783456" cy="335835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1800" dirty="0" smtClean="0">
                <a:solidFill>
                  <a:srgbClr val="002B58"/>
                </a:solidFill>
                <a:latin typeface="HelveticaNeueLT Std" panose="020B0604020202020204" pitchFamily="34" charset="0"/>
              </a:rPr>
              <a:t>IMTC</a:t>
            </a:r>
          </a:p>
          <a:p>
            <a:pPr algn="l">
              <a:lnSpc>
                <a:spcPct val="100000"/>
              </a:lnSpc>
            </a:pPr>
            <a:r>
              <a:rPr lang="en-US" sz="1800" dirty="0" smtClean="0">
                <a:solidFill>
                  <a:srgbClr val="002B58"/>
                </a:solidFill>
                <a:latin typeface="HelveticaNeueLT Std" panose="020B0604020202020204" pitchFamily="34" charset="0"/>
              </a:rPr>
              <a:t>RNOC</a:t>
            </a:r>
          </a:p>
          <a:p>
            <a:pPr algn="l">
              <a:lnSpc>
                <a:spcPct val="100000"/>
              </a:lnSpc>
            </a:pPr>
            <a:r>
              <a:rPr lang="en-US" sz="1800" dirty="0" smtClean="0">
                <a:solidFill>
                  <a:srgbClr val="002B58"/>
                </a:solidFill>
                <a:latin typeface="HelveticaNeueLT Std" panose="020B0604020202020204" pitchFamily="34" charset="0"/>
              </a:rPr>
              <a:t>Research Operations</a:t>
            </a:r>
          </a:p>
          <a:p>
            <a:pPr algn="l">
              <a:lnSpc>
                <a:spcPct val="100000"/>
              </a:lnSpc>
            </a:pPr>
            <a:r>
              <a:rPr lang="en-US" sz="1800" dirty="0">
                <a:solidFill>
                  <a:srgbClr val="002B58"/>
                </a:solidFill>
                <a:latin typeface="HelveticaNeueLT Std" panose="020B0604020202020204" pitchFamily="34" charset="0"/>
              </a:rPr>
              <a:t>Industry Partners</a:t>
            </a:r>
          </a:p>
          <a:p>
            <a:pPr algn="l">
              <a:lnSpc>
                <a:spcPct val="100000"/>
              </a:lnSpc>
            </a:pPr>
            <a:r>
              <a:rPr lang="en-US" sz="1800" dirty="0" smtClean="0">
                <a:solidFill>
                  <a:srgbClr val="002B58"/>
                </a:solidFill>
                <a:latin typeface="HelveticaNeueLT Std" panose="020B0604020202020204" pitchFamily="34" charset="0"/>
              </a:rPr>
              <a:t>Proposal Support</a:t>
            </a:r>
          </a:p>
          <a:p>
            <a:pPr algn="l">
              <a:lnSpc>
                <a:spcPct val="100000"/>
              </a:lnSpc>
            </a:pPr>
            <a:r>
              <a:rPr lang="en-US" sz="1800" dirty="0" err="1" smtClean="0">
                <a:solidFill>
                  <a:srgbClr val="002B58"/>
                </a:solidFill>
                <a:latin typeface="HelveticaNeueLT Std" panose="020B0604020202020204" pitchFamily="34" charset="0"/>
              </a:rPr>
              <a:t>Marcom</a:t>
            </a:r>
            <a:endParaRPr lang="en-US" sz="1800" dirty="0" smtClean="0">
              <a:solidFill>
                <a:srgbClr val="002B58"/>
              </a:solidFill>
              <a:latin typeface="HelveticaNeueLT Std" panose="020B0604020202020204" pitchFamily="34" charset="0"/>
            </a:endParaRPr>
          </a:p>
          <a:p>
            <a:pPr algn="l">
              <a:lnSpc>
                <a:spcPct val="100000"/>
              </a:lnSpc>
            </a:pPr>
            <a:endParaRPr lang="en-US" sz="1800" dirty="0">
              <a:solidFill>
                <a:srgbClr val="002B58"/>
              </a:solidFill>
              <a:latin typeface="HelveticaNeueLT Std" panose="020B0604020202020204" pitchFamily="34" charset="0"/>
            </a:endParaRPr>
          </a:p>
        </p:txBody>
      </p:sp>
      <p:sp>
        <p:nvSpPr>
          <p:cNvPr id="5" name="Title 1"/>
          <p:cNvSpPr txBox="1">
            <a:spLocks/>
          </p:cNvSpPr>
          <p:nvPr/>
        </p:nvSpPr>
        <p:spPr>
          <a:xfrm>
            <a:off x="1214116" y="1149645"/>
            <a:ext cx="8575912"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dirty="0" err="1">
                <a:solidFill>
                  <a:srgbClr val="002B58"/>
                </a:solidFill>
                <a:latin typeface="HelveticaNeueLT Std Med" panose="020B0604020202020204" pitchFamily="34" charset="0"/>
              </a:rPr>
              <a:t>IPaT’s</a:t>
            </a:r>
            <a:r>
              <a:rPr lang="en-US" sz="3000" dirty="0">
                <a:solidFill>
                  <a:srgbClr val="002B58"/>
                </a:solidFill>
                <a:latin typeface="HelveticaNeueLT Std Med" panose="020B0604020202020204" pitchFamily="34" charset="0"/>
              </a:rPr>
              <a:t> </a:t>
            </a:r>
            <a:r>
              <a:rPr lang="en-US" sz="3000" dirty="0" smtClean="0">
                <a:solidFill>
                  <a:srgbClr val="002B58"/>
                </a:solidFill>
                <a:latin typeface="HelveticaNeueLT Std Med" panose="020B0604020202020204" pitchFamily="34" charset="0"/>
              </a:rPr>
              <a:t>Support </a:t>
            </a:r>
            <a:r>
              <a:rPr lang="en-US" sz="3000" dirty="0">
                <a:solidFill>
                  <a:srgbClr val="002B58"/>
                </a:solidFill>
                <a:latin typeface="HelveticaNeueLT Std Med" panose="020B0604020202020204" pitchFamily="34" charset="0"/>
              </a:rPr>
              <a:t>Team</a:t>
            </a:r>
          </a:p>
        </p:txBody>
      </p:sp>
    </p:spTree>
    <p:extLst>
      <p:ext uri="{BB962C8B-B14F-4D97-AF65-F5344CB8AC3E}">
        <p14:creationId xmlns:p14="http://schemas.microsoft.com/office/powerpoint/2010/main" val="3392764702"/>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235676" y="177164"/>
            <a:ext cx="8639078" cy="17494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dirty="0" smtClean="0">
                <a:solidFill>
                  <a:srgbClr val="002B58"/>
                </a:solidFill>
                <a:latin typeface="Helvetica Neue Medium"/>
                <a:cs typeface="Helvetica Neue Medium"/>
              </a:rPr>
              <a:t>Interactive Media Technology Center (IMTC</a:t>
            </a:r>
            <a:r>
              <a:rPr lang="en-US" sz="2800" dirty="0" smtClean="0">
                <a:solidFill>
                  <a:srgbClr val="002B58"/>
                </a:solidFill>
                <a:latin typeface="Helvetica Neue Medium"/>
                <a:cs typeface="Helvetica Neue Medium"/>
              </a:rPr>
              <a:t>)</a:t>
            </a:r>
            <a:br>
              <a:rPr lang="en-US" sz="2800" dirty="0" smtClean="0">
                <a:solidFill>
                  <a:srgbClr val="002B58"/>
                </a:solidFill>
                <a:latin typeface="Helvetica Neue Medium"/>
                <a:cs typeface="Helvetica Neue Medium"/>
              </a:rPr>
            </a:br>
            <a:r>
              <a:rPr lang="en-US" sz="1800" i="1" dirty="0" smtClean="0">
                <a:solidFill>
                  <a:srgbClr val="002B58"/>
                </a:solidFill>
                <a:latin typeface="HelveticaNeueLT Std Med" panose="020B0604020202020204" pitchFamily="34" charset="0"/>
              </a:rPr>
              <a:t>Director</a:t>
            </a:r>
            <a:r>
              <a:rPr lang="en-US" sz="1800" i="1" dirty="0" smtClean="0">
                <a:solidFill>
                  <a:srgbClr val="002B58"/>
                </a:solidFill>
                <a:latin typeface="HelveticaNeueLT Std Med" panose="020B0604020202020204" pitchFamily="34" charset="0"/>
              </a:rPr>
              <a:t>: 		</a:t>
            </a:r>
            <a:r>
              <a:rPr lang="en-US" sz="1800" i="1" dirty="0" smtClean="0">
                <a:solidFill>
                  <a:srgbClr val="002B58"/>
                </a:solidFill>
                <a:latin typeface="HelveticaNeueLT Std Med" panose="020B0604020202020204" pitchFamily="34" charset="0"/>
              </a:rPr>
              <a:t>Maribeth Gandy, </a:t>
            </a:r>
            <a:r>
              <a:rPr lang="en-US" sz="1800" i="1" dirty="0" smtClean="0">
                <a:solidFill>
                  <a:srgbClr val="002B58"/>
                </a:solidFill>
                <a:latin typeface="HelveticaNeueLT Std Med" panose="020B0604020202020204" pitchFamily="34" charset="0"/>
                <a:hlinkClick r:id="rId3"/>
              </a:rPr>
              <a:t>maribeth@imtc.gatech.edu</a:t>
            </a:r>
            <a:endParaRPr lang="en-US" sz="1800" i="1" dirty="0" smtClean="0">
              <a:solidFill>
                <a:srgbClr val="002B58"/>
              </a:solidFill>
              <a:latin typeface="HelveticaNeueLT Std Med" panose="020B0604020202020204" pitchFamily="34" charset="0"/>
            </a:endParaRPr>
          </a:p>
          <a:p>
            <a:pPr algn="l"/>
            <a:r>
              <a:rPr lang="en-US" sz="1800" i="1" dirty="0" smtClean="0">
                <a:solidFill>
                  <a:srgbClr val="002B58"/>
                </a:solidFill>
                <a:latin typeface="HelveticaNeueLT Std Med" panose="020B0604020202020204" pitchFamily="34" charset="0"/>
              </a:rPr>
              <a:t>Associate Director: 	Scott Robertson, </a:t>
            </a:r>
            <a:r>
              <a:rPr lang="en-US" sz="1800" i="1" dirty="0" smtClean="0">
                <a:solidFill>
                  <a:srgbClr val="002B58"/>
                </a:solidFill>
                <a:latin typeface="HelveticaNeueLT Std Med" panose="020B0604020202020204" pitchFamily="34" charset="0"/>
                <a:hlinkClick r:id="rId4"/>
              </a:rPr>
              <a:t>scott@imtc.gatech.edu</a:t>
            </a:r>
            <a:endParaRPr lang="en-US" sz="1800" i="1" dirty="0" smtClean="0">
              <a:solidFill>
                <a:srgbClr val="002B58"/>
              </a:solidFill>
              <a:latin typeface="HelveticaNeueLT Std Med" panose="020B0604020202020204" pitchFamily="34" charset="0"/>
            </a:endParaRPr>
          </a:p>
          <a:p>
            <a:pPr algn="l"/>
            <a:endParaRPr lang="en-US" sz="2800" dirty="0" smtClean="0">
              <a:solidFill>
                <a:srgbClr val="002B58"/>
              </a:solidFill>
              <a:latin typeface="HelveticaNeueLT Std Med" panose="020B0604020202020204" pitchFamily="34" charset="0"/>
            </a:endParaRPr>
          </a:p>
        </p:txBody>
      </p:sp>
      <p:sp>
        <p:nvSpPr>
          <p:cNvPr id="5" name="Subtitle 2"/>
          <p:cNvSpPr txBox="1">
            <a:spLocks/>
          </p:cNvSpPr>
          <p:nvPr/>
        </p:nvSpPr>
        <p:spPr>
          <a:xfrm>
            <a:off x="1298641" y="1722379"/>
            <a:ext cx="7538829" cy="4276320"/>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buSzPct val="150000"/>
            </a:pPr>
            <a:r>
              <a:rPr lang="en-US" sz="2000" dirty="0" smtClean="0">
                <a:solidFill>
                  <a:srgbClr val="002B58"/>
                </a:solidFill>
                <a:latin typeface="HelveticaNeueLT Std" panose="020B0604020202020204" pitchFamily="34" charset="0"/>
              </a:rPr>
              <a:t>Fifteen Research Scientists</a:t>
            </a:r>
          </a:p>
          <a:p>
            <a:pPr marL="800100" lvl="1" indent="-342900" algn="l">
              <a:lnSpc>
                <a:spcPct val="100000"/>
              </a:lnSpc>
              <a:buSzPct val="150000"/>
              <a:buFont typeface="Wingdings" charset="2"/>
              <a:buChar char="§"/>
            </a:pPr>
            <a:r>
              <a:rPr lang="en-US" sz="1600" dirty="0" smtClean="0">
                <a:solidFill>
                  <a:srgbClr val="002B58"/>
                </a:solidFill>
                <a:latin typeface="HelveticaNeueLT Std" panose="020B0604020202020204" pitchFamily="34" charset="0"/>
              </a:rPr>
              <a:t>Hardware design, software engineering, HCI, medicine, psychology, graphic design, game design, assistive technology, machine learning…</a:t>
            </a:r>
          </a:p>
          <a:p>
            <a:pPr algn="l">
              <a:lnSpc>
                <a:spcPct val="100000"/>
              </a:lnSpc>
              <a:buSzPct val="150000"/>
            </a:pPr>
            <a:r>
              <a:rPr lang="en-US" sz="2000" dirty="0" smtClean="0">
                <a:solidFill>
                  <a:srgbClr val="002B58"/>
                </a:solidFill>
                <a:latin typeface="HelveticaNeueLT Std" panose="020B0604020202020204" pitchFamily="34" charset="0"/>
              </a:rPr>
              <a:t>Research foci</a:t>
            </a:r>
          </a:p>
          <a:p>
            <a:pPr marL="800100" lvl="1" indent="-342900" algn="l">
              <a:lnSpc>
                <a:spcPct val="100000"/>
              </a:lnSpc>
              <a:buSzPct val="150000"/>
              <a:buFont typeface="Wingdings" charset="2"/>
              <a:buChar char="§"/>
            </a:pPr>
            <a:r>
              <a:rPr lang="en-US" sz="1600" dirty="0" smtClean="0">
                <a:solidFill>
                  <a:srgbClr val="002B58"/>
                </a:solidFill>
                <a:latin typeface="HelveticaNeueLT Std" panose="020B0604020202020204" pitchFamily="34" charset="0"/>
              </a:rPr>
              <a:t>Sensing and pattern rec, health and aging, </a:t>
            </a:r>
            <a:r>
              <a:rPr lang="en-US" sz="1600" dirty="0" err="1" smtClean="0">
                <a:solidFill>
                  <a:srgbClr val="002B58"/>
                </a:solidFill>
                <a:latin typeface="HelveticaNeueLT Std" panose="020B0604020202020204" pitchFamily="34" charset="0"/>
              </a:rPr>
              <a:t>IoT</a:t>
            </a:r>
            <a:r>
              <a:rPr lang="en-US" sz="1600" dirty="0" smtClean="0">
                <a:solidFill>
                  <a:srgbClr val="002B58"/>
                </a:solidFill>
                <a:latin typeface="HelveticaNeueLT Std" panose="020B0604020202020204" pitchFamily="34" charset="0"/>
              </a:rPr>
              <a:t>, wearable computing and AR, civic computing, serious games</a:t>
            </a:r>
          </a:p>
          <a:p>
            <a:pPr marL="800100" lvl="1" indent="-342900" algn="l">
              <a:lnSpc>
                <a:spcPct val="100000"/>
              </a:lnSpc>
              <a:buSzPct val="150000"/>
              <a:buFont typeface="Wingdings" charset="2"/>
              <a:buChar char="§"/>
            </a:pPr>
            <a:r>
              <a:rPr lang="en-US" sz="1600" dirty="0" smtClean="0">
                <a:solidFill>
                  <a:srgbClr val="002B58"/>
                </a:solidFill>
                <a:latin typeface="HelveticaNeueLT Std" panose="020B0604020202020204" pitchFamily="34" charset="0"/>
              </a:rPr>
              <a:t>Collaborators from </a:t>
            </a:r>
            <a:r>
              <a:rPr lang="en-US" sz="1600" dirty="0" err="1" smtClean="0">
                <a:solidFill>
                  <a:srgbClr val="002B58"/>
                </a:solidFill>
                <a:latin typeface="HelveticaNeueLT Std" panose="020B0604020202020204" pitchFamily="34" charset="0"/>
              </a:rPr>
              <a:t>CoC</a:t>
            </a:r>
            <a:r>
              <a:rPr lang="en-US" sz="1600" dirty="0" smtClean="0">
                <a:solidFill>
                  <a:srgbClr val="002B58"/>
                </a:solidFill>
                <a:latin typeface="HelveticaNeueLT Std" panose="020B0604020202020204" pitchFamily="34" charset="0"/>
              </a:rPr>
              <a:t>, Psych, ECE, BME, ECE, LMC, CATEA, COA, GTRI, RNOC…</a:t>
            </a:r>
          </a:p>
          <a:p>
            <a:pPr algn="l">
              <a:lnSpc>
                <a:spcPct val="100000"/>
              </a:lnSpc>
              <a:buSzPct val="150000"/>
            </a:pPr>
            <a:r>
              <a:rPr lang="en-US" sz="2000" dirty="0" smtClean="0">
                <a:solidFill>
                  <a:srgbClr val="002B58"/>
                </a:solidFill>
                <a:latin typeface="HelveticaNeueLT Std" panose="020B0604020202020204" pitchFamily="34" charset="0"/>
              </a:rPr>
              <a:t>Enable </a:t>
            </a:r>
            <a:r>
              <a:rPr lang="en-US" sz="2000" dirty="0">
                <a:solidFill>
                  <a:srgbClr val="002B58"/>
                </a:solidFill>
                <a:latin typeface="HelveticaNeueLT Std" panose="020B0604020202020204" pitchFamily="34" charset="0"/>
              </a:rPr>
              <a:t>ambitious research around campus and amplify </a:t>
            </a:r>
            <a:r>
              <a:rPr lang="en-US" sz="2000" dirty="0" smtClean="0">
                <a:solidFill>
                  <a:srgbClr val="002B58"/>
                </a:solidFill>
                <a:latin typeface="HelveticaNeueLT Std" panose="020B0604020202020204" pitchFamily="34" charset="0"/>
              </a:rPr>
              <a:t/>
            </a:r>
            <a:br>
              <a:rPr lang="en-US" sz="2000" dirty="0" smtClean="0">
                <a:solidFill>
                  <a:srgbClr val="002B58"/>
                </a:solidFill>
                <a:latin typeface="HelveticaNeueLT Std" panose="020B0604020202020204" pitchFamily="34" charset="0"/>
              </a:rPr>
            </a:br>
            <a:r>
              <a:rPr lang="en-US" sz="2000" dirty="0" smtClean="0">
                <a:solidFill>
                  <a:srgbClr val="002B58"/>
                </a:solidFill>
                <a:latin typeface="HelveticaNeueLT Std" panose="020B0604020202020204" pitchFamily="34" charset="0"/>
              </a:rPr>
              <a:t>the </a:t>
            </a:r>
            <a:r>
              <a:rPr lang="en-US" sz="2000" dirty="0">
                <a:solidFill>
                  <a:srgbClr val="002B58"/>
                </a:solidFill>
                <a:latin typeface="HelveticaNeueLT Std" panose="020B0604020202020204" pitchFamily="34" charset="0"/>
              </a:rPr>
              <a:t>impact of </a:t>
            </a:r>
            <a:r>
              <a:rPr lang="en-US" sz="2000" dirty="0" smtClean="0">
                <a:solidFill>
                  <a:srgbClr val="002B58"/>
                </a:solidFill>
                <a:latin typeface="HelveticaNeueLT Std" panose="020B0604020202020204" pitchFamily="34" charset="0"/>
              </a:rPr>
              <a:t>IPaT</a:t>
            </a:r>
          </a:p>
          <a:p>
            <a:pPr marL="800100" lvl="1" indent="-342900" algn="l">
              <a:lnSpc>
                <a:spcPct val="100000"/>
              </a:lnSpc>
              <a:buSzPct val="150000"/>
              <a:buFont typeface="Wingdings" charset="2"/>
              <a:buChar char="§"/>
            </a:pPr>
            <a:r>
              <a:rPr lang="en-US" sz="1600" dirty="0" smtClean="0">
                <a:solidFill>
                  <a:srgbClr val="002B58"/>
                </a:solidFill>
                <a:latin typeface="HelveticaNeueLT Std" panose="020B0604020202020204" pitchFamily="34" charset="0"/>
              </a:rPr>
              <a:t>Enable </a:t>
            </a:r>
            <a:r>
              <a:rPr lang="en-US" sz="1600" dirty="0">
                <a:solidFill>
                  <a:srgbClr val="002B58"/>
                </a:solidFill>
                <a:latin typeface="HelveticaNeueLT Std" panose="020B0604020202020204" pitchFamily="34" charset="0"/>
              </a:rPr>
              <a:t>Interdisciplinary/Large </a:t>
            </a:r>
            <a:r>
              <a:rPr lang="en-US" sz="1600" dirty="0" smtClean="0">
                <a:solidFill>
                  <a:srgbClr val="002B58"/>
                </a:solidFill>
                <a:latin typeface="HelveticaNeueLT Std" panose="020B0604020202020204" pitchFamily="34" charset="0"/>
              </a:rPr>
              <a:t>projects</a:t>
            </a:r>
          </a:p>
          <a:p>
            <a:pPr marL="800100" lvl="1" indent="-342900" algn="l">
              <a:lnSpc>
                <a:spcPct val="100000"/>
              </a:lnSpc>
              <a:buSzPct val="150000"/>
              <a:buFont typeface="Wingdings" charset="2"/>
              <a:buChar char="§"/>
            </a:pPr>
            <a:r>
              <a:rPr lang="en-US" sz="1600" dirty="0" smtClean="0">
                <a:solidFill>
                  <a:srgbClr val="002B58"/>
                </a:solidFill>
                <a:latin typeface="HelveticaNeueLT Std" panose="020B0604020202020204" pitchFamily="34" charset="0"/>
              </a:rPr>
              <a:t>Perform </a:t>
            </a:r>
            <a:r>
              <a:rPr lang="en-US" sz="1600" dirty="0">
                <a:solidFill>
                  <a:srgbClr val="002B58"/>
                </a:solidFill>
                <a:latin typeface="HelveticaNeueLT Std" panose="020B0604020202020204" pitchFamily="34" charset="0"/>
              </a:rPr>
              <a:t>Engineering/PM at </a:t>
            </a:r>
            <a:r>
              <a:rPr lang="en-US" sz="1600" dirty="0" smtClean="0">
                <a:solidFill>
                  <a:srgbClr val="002B58"/>
                </a:solidFill>
                <a:latin typeface="HelveticaNeueLT Std" panose="020B0604020202020204" pitchFamily="34" charset="0"/>
              </a:rPr>
              <a:t>scale</a:t>
            </a:r>
          </a:p>
          <a:p>
            <a:pPr marL="800100" lvl="1" indent="-342900" algn="l">
              <a:lnSpc>
                <a:spcPct val="100000"/>
              </a:lnSpc>
              <a:buSzPct val="150000"/>
              <a:buFont typeface="Wingdings" charset="2"/>
              <a:buChar char="§"/>
            </a:pPr>
            <a:r>
              <a:rPr lang="en-US" sz="1600" dirty="0" smtClean="0">
                <a:solidFill>
                  <a:srgbClr val="002B58"/>
                </a:solidFill>
                <a:latin typeface="HelveticaNeueLT Std" panose="020B0604020202020204" pitchFamily="34" charset="0"/>
              </a:rPr>
              <a:t>Participate </a:t>
            </a:r>
            <a:r>
              <a:rPr lang="en-US" sz="1600" dirty="0">
                <a:solidFill>
                  <a:srgbClr val="002B58"/>
                </a:solidFill>
                <a:latin typeface="HelveticaNeueLT Std" panose="020B0604020202020204" pitchFamily="34" charset="0"/>
              </a:rPr>
              <a:t>as Research </a:t>
            </a:r>
            <a:r>
              <a:rPr lang="en-US" sz="1600" dirty="0" smtClean="0">
                <a:solidFill>
                  <a:srgbClr val="002B58"/>
                </a:solidFill>
                <a:latin typeface="HelveticaNeueLT Std" panose="020B0604020202020204" pitchFamily="34" charset="0"/>
              </a:rPr>
              <a:t>Collaborators</a:t>
            </a:r>
          </a:p>
          <a:p>
            <a:pPr marL="800100" lvl="1" indent="-342900" algn="l">
              <a:lnSpc>
                <a:spcPct val="100000"/>
              </a:lnSpc>
              <a:buSzPct val="150000"/>
              <a:buFont typeface="Wingdings" charset="2"/>
              <a:buChar char="§"/>
            </a:pPr>
            <a:r>
              <a:rPr lang="en-US" sz="1600" dirty="0" smtClean="0">
                <a:solidFill>
                  <a:srgbClr val="002B58"/>
                </a:solidFill>
                <a:latin typeface="HelveticaNeueLT Std" panose="020B0604020202020204" pitchFamily="34" charset="0"/>
              </a:rPr>
              <a:t>Support </a:t>
            </a:r>
            <a:r>
              <a:rPr lang="en-US" sz="1600" dirty="0">
                <a:solidFill>
                  <a:srgbClr val="002B58"/>
                </a:solidFill>
                <a:latin typeface="HelveticaNeueLT Std" panose="020B0604020202020204" pitchFamily="34" charset="0"/>
              </a:rPr>
              <a:t>Tech </a:t>
            </a:r>
            <a:r>
              <a:rPr lang="en-US" sz="1600" dirty="0" smtClean="0">
                <a:solidFill>
                  <a:srgbClr val="002B58"/>
                </a:solidFill>
                <a:latin typeface="HelveticaNeueLT Std" panose="020B0604020202020204" pitchFamily="34" charset="0"/>
              </a:rPr>
              <a:t>Transfer</a:t>
            </a:r>
          </a:p>
          <a:p>
            <a:pPr marL="800100" lvl="1" indent="-342900" algn="l">
              <a:lnSpc>
                <a:spcPct val="100000"/>
              </a:lnSpc>
              <a:buSzPct val="150000"/>
              <a:buFont typeface="Wingdings" charset="2"/>
              <a:buChar char="§"/>
            </a:pPr>
            <a:r>
              <a:rPr lang="en-US" sz="1600" dirty="0" smtClean="0">
                <a:solidFill>
                  <a:srgbClr val="002B58"/>
                </a:solidFill>
                <a:latin typeface="HelveticaNeueLT Std" panose="020B0604020202020204" pitchFamily="34" charset="0"/>
              </a:rPr>
              <a:t>Provide Sustainability</a:t>
            </a:r>
          </a:p>
          <a:p>
            <a:pPr algn="l">
              <a:lnSpc>
                <a:spcPct val="100000"/>
              </a:lnSpc>
              <a:buSzPct val="150000"/>
            </a:pPr>
            <a:endParaRPr lang="en-US" dirty="0">
              <a:solidFill>
                <a:srgbClr val="002B58"/>
              </a:solidFill>
              <a:latin typeface="HelveticaNeueLT Std" panose="020B0604020202020204" pitchFamily="34" charset="0"/>
            </a:endParaRPr>
          </a:p>
          <a:p>
            <a:pPr algn="l">
              <a:lnSpc>
                <a:spcPct val="100000"/>
              </a:lnSpc>
            </a:pPr>
            <a:endParaRPr lang="en-US" sz="2000" dirty="0">
              <a:solidFill>
                <a:srgbClr val="002B58"/>
              </a:solidFill>
              <a:latin typeface="HelveticaNeueLT Std" panose="020B0604020202020204" pitchFamily="34" charset="0"/>
            </a:endParaRPr>
          </a:p>
          <a:p>
            <a:pPr marL="342900" indent="-342900" algn="l">
              <a:lnSpc>
                <a:spcPct val="100000"/>
              </a:lnSpc>
              <a:buFont typeface="HelveticaNeueLT Std" panose="020B0604020202020204" pitchFamily="34" charset="0"/>
              <a:buChar char="•"/>
            </a:pPr>
            <a:endParaRPr lang="en-US" sz="2000" dirty="0">
              <a:solidFill>
                <a:srgbClr val="002B58"/>
              </a:solidFill>
              <a:latin typeface="HelveticaNeueLT Std" panose="020B0604020202020204" pitchFamily="34" charset="0"/>
            </a:endParaRPr>
          </a:p>
        </p:txBody>
      </p:sp>
    </p:spTree>
    <p:extLst>
      <p:ext uri="{BB962C8B-B14F-4D97-AF65-F5344CB8AC3E}">
        <p14:creationId xmlns:p14="http://schemas.microsoft.com/office/powerpoint/2010/main" val="378700196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235676" y="177164"/>
            <a:ext cx="8639078" cy="17494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dirty="0" smtClean="0">
                <a:solidFill>
                  <a:srgbClr val="002B58"/>
                </a:solidFill>
                <a:latin typeface="Helvetica Neue Medium"/>
                <a:cs typeface="Helvetica Neue Medium"/>
              </a:rPr>
              <a:t>Interactive Media Technology Center (IMTC)</a:t>
            </a:r>
          </a:p>
          <a:p>
            <a:pPr algn="l"/>
            <a:r>
              <a:rPr lang="en-US" sz="1800" i="1" dirty="0" smtClean="0">
                <a:solidFill>
                  <a:srgbClr val="002B58"/>
                </a:solidFill>
                <a:latin typeface="HelveticaNeueLT Std Med" panose="020B0604020202020204" pitchFamily="34" charset="0"/>
              </a:rPr>
              <a:t>Director: 		Maribeth Gandy, </a:t>
            </a:r>
            <a:r>
              <a:rPr lang="en-US" sz="1800" i="1" dirty="0" smtClean="0">
                <a:solidFill>
                  <a:srgbClr val="002B58"/>
                </a:solidFill>
                <a:latin typeface="HelveticaNeueLT Std Med" panose="020B0604020202020204" pitchFamily="34" charset="0"/>
                <a:hlinkClick r:id="rId3"/>
              </a:rPr>
              <a:t>maribeth@imtc.gatech.edu</a:t>
            </a:r>
            <a:endParaRPr lang="en-US" sz="1800" i="1" dirty="0" smtClean="0">
              <a:solidFill>
                <a:srgbClr val="002B58"/>
              </a:solidFill>
              <a:latin typeface="HelveticaNeueLT Std Med" panose="020B0604020202020204" pitchFamily="34" charset="0"/>
            </a:endParaRPr>
          </a:p>
          <a:p>
            <a:pPr algn="l"/>
            <a:r>
              <a:rPr lang="en-US" sz="1800" i="1" dirty="0" smtClean="0">
                <a:solidFill>
                  <a:srgbClr val="002B58"/>
                </a:solidFill>
                <a:latin typeface="HelveticaNeueLT Std Med" panose="020B0604020202020204" pitchFamily="34" charset="0"/>
              </a:rPr>
              <a:t>Associate Director: 	Scott Robertson, </a:t>
            </a:r>
            <a:r>
              <a:rPr lang="en-US" sz="1800" i="1" dirty="0" smtClean="0">
                <a:solidFill>
                  <a:srgbClr val="002B58"/>
                </a:solidFill>
                <a:latin typeface="HelveticaNeueLT Std Med" panose="020B0604020202020204" pitchFamily="34" charset="0"/>
                <a:hlinkClick r:id="rId4"/>
              </a:rPr>
              <a:t>scott@imtc.gatech.edu</a:t>
            </a:r>
            <a:endParaRPr lang="en-US" sz="1800" i="1" dirty="0" smtClean="0">
              <a:solidFill>
                <a:srgbClr val="002B58"/>
              </a:solidFill>
              <a:latin typeface="HelveticaNeueLT Std Med" panose="020B0604020202020204" pitchFamily="34" charset="0"/>
            </a:endParaRPr>
          </a:p>
          <a:p>
            <a:pPr algn="l"/>
            <a:endParaRPr lang="en-US" sz="2800" dirty="0" smtClean="0">
              <a:solidFill>
                <a:srgbClr val="002B58"/>
              </a:solidFill>
              <a:latin typeface="HelveticaNeueLT Std Med" panose="020B0604020202020204" pitchFamily="34" charset="0"/>
            </a:endParaRPr>
          </a:p>
        </p:txBody>
      </p:sp>
      <p:pic>
        <p:nvPicPr>
          <p:cNvPr id="2" name="Picture 1"/>
          <p:cNvPicPr>
            <a:picLocks noChangeAspect="1"/>
          </p:cNvPicPr>
          <p:nvPr/>
        </p:nvPicPr>
        <p:blipFill>
          <a:blip r:embed="rId5"/>
          <a:stretch>
            <a:fillRect/>
          </a:stretch>
        </p:blipFill>
        <p:spPr>
          <a:xfrm rot="21271211">
            <a:off x="1072337" y="1692017"/>
            <a:ext cx="1529898" cy="2251040"/>
          </a:xfrm>
          <a:prstGeom prst="rect">
            <a:avLst/>
          </a:prstGeom>
        </p:spPr>
      </p:pic>
      <p:pic>
        <p:nvPicPr>
          <p:cNvPr id="3" name="Picture 2"/>
          <p:cNvPicPr>
            <a:picLocks noChangeAspect="1"/>
          </p:cNvPicPr>
          <p:nvPr/>
        </p:nvPicPr>
        <p:blipFill>
          <a:blip r:embed="rId6"/>
          <a:stretch>
            <a:fillRect/>
          </a:stretch>
        </p:blipFill>
        <p:spPr>
          <a:xfrm rot="771046">
            <a:off x="7039170" y="4787339"/>
            <a:ext cx="2139993" cy="1855923"/>
          </a:xfrm>
          <a:prstGeom prst="rect">
            <a:avLst/>
          </a:prstGeom>
        </p:spPr>
      </p:pic>
      <p:pic>
        <p:nvPicPr>
          <p:cNvPr id="7" name="Picture 6"/>
          <p:cNvPicPr>
            <a:picLocks noChangeAspect="1"/>
          </p:cNvPicPr>
          <p:nvPr/>
        </p:nvPicPr>
        <p:blipFill>
          <a:blip r:embed="rId7"/>
          <a:stretch>
            <a:fillRect/>
          </a:stretch>
        </p:blipFill>
        <p:spPr>
          <a:xfrm rot="21442558">
            <a:off x="3022774" y="4710936"/>
            <a:ext cx="2332296" cy="1874693"/>
          </a:xfrm>
          <a:prstGeom prst="rect">
            <a:avLst/>
          </a:prstGeom>
        </p:spPr>
      </p:pic>
      <p:pic>
        <p:nvPicPr>
          <p:cNvPr id="9" name="Picture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0893624">
            <a:off x="5593583" y="4792153"/>
            <a:ext cx="1361337" cy="1389183"/>
          </a:xfrm>
          <a:prstGeom prst="rect">
            <a:avLst/>
          </a:prstGeom>
        </p:spPr>
      </p:pic>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479016">
            <a:off x="7272837" y="1603345"/>
            <a:ext cx="1784411" cy="1373752"/>
          </a:xfrm>
          <a:prstGeom prst="rect">
            <a:avLst/>
          </a:prstGeom>
        </p:spPr>
      </p:pic>
      <p:pic>
        <p:nvPicPr>
          <p:cNvPr id="11" name="Picture 10"/>
          <p:cNvPicPr>
            <a:picLocks noChangeAspect="1"/>
          </p:cNvPicPr>
          <p:nvPr/>
        </p:nvPicPr>
        <p:blipFill>
          <a:blip r:embed="rId10"/>
          <a:stretch>
            <a:fillRect/>
          </a:stretch>
        </p:blipFill>
        <p:spPr>
          <a:xfrm rot="21448454">
            <a:off x="862027" y="3973974"/>
            <a:ext cx="2137282" cy="2838311"/>
          </a:xfrm>
          <a:prstGeom prst="rect">
            <a:avLst/>
          </a:prstGeom>
        </p:spPr>
      </p:pic>
      <p:pic>
        <p:nvPicPr>
          <p:cNvPr id="12" name="Picture 11"/>
          <p:cNvPicPr>
            <a:picLocks noChangeAspect="1"/>
          </p:cNvPicPr>
          <p:nvPr/>
        </p:nvPicPr>
        <p:blipFill>
          <a:blip r:embed="rId11"/>
          <a:stretch>
            <a:fillRect/>
          </a:stretch>
        </p:blipFill>
        <p:spPr>
          <a:xfrm>
            <a:off x="2667000" y="1638300"/>
            <a:ext cx="2273300" cy="1496103"/>
          </a:xfrm>
          <a:prstGeom prst="rect">
            <a:avLst/>
          </a:prstGeom>
        </p:spPr>
      </p:pic>
      <p:pic>
        <p:nvPicPr>
          <p:cNvPr id="13" name="Picture 12"/>
          <p:cNvPicPr>
            <a:picLocks noChangeAspect="1"/>
          </p:cNvPicPr>
          <p:nvPr/>
        </p:nvPicPr>
        <p:blipFill>
          <a:blip r:embed="rId12"/>
          <a:stretch>
            <a:fillRect/>
          </a:stretch>
        </p:blipFill>
        <p:spPr>
          <a:xfrm>
            <a:off x="3022599" y="3005667"/>
            <a:ext cx="2159000" cy="1742902"/>
          </a:xfrm>
          <a:prstGeom prst="rect">
            <a:avLst/>
          </a:prstGeom>
        </p:spPr>
      </p:pic>
      <p:pic>
        <p:nvPicPr>
          <p:cNvPr id="14" name="Picture 13"/>
          <p:cNvPicPr>
            <a:picLocks noChangeAspect="1"/>
          </p:cNvPicPr>
          <p:nvPr/>
        </p:nvPicPr>
        <p:blipFill>
          <a:blip r:embed="rId13"/>
          <a:stretch>
            <a:fillRect/>
          </a:stretch>
        </p:blipFill>
        <p:spPr>
          <a:xfrm>
            <a:off x="5283200" y="2819400"/>
            <a:ext cx="1993900" cy="2109377"/>
          </a:xfrm>
          <a:prstGeom prst="rect">
            <a:avLst/>
          </a:prstGeom>
        </p:spPr>
      </p:pic>
      <p:pic>
        <p:nvPicPr>
          <p:cNvPr id="15" name="Picture 14"/>
          <p:cNvPicPr>
            <a:picLocks noChangeAspect="1"/>
          </p:cNvPicPr>
          <p:nvPr/>
        </p:nvPicPr>
        <p:blipFill>
          <a:blip r:embed="rId14"/>
          <a:stretch>
            <a:fillRect/>
          </a:stretch>
        </p:blipFill>
        <p:spPr>
          <a:xfrm>
            <a:off x="7387167" y="2971800"/>
            <a:ext cx="1270000" cy="1865313"/>
          </a:xfrm>
          <a:prstGeom prst="rect">
            <a:avLst/>
          </a:prstGeom>
        </p:spPr>
      </p:pic>
      <p:pic>
        <p:nvPicPr>
          <p:cNvPr id="16" name="Picture 15"/>
          <p:cNvPicPr>
            <a:picLocks noChangeAspect="1"/>
          </p:cNvPicPr>
          <p:nvPr/>
        </p:nvPicPr>
        <p:blipFill>
          <a:blip r:embed="rId15"/>
          <a:stretch>
            <a:fillRect/>
          </a:stretch>
        </p:blipFill>
        <p:spPr>
          <a:xfrm rot="895363">
            <a:off x="4990032" y="1399587"/>
            <a:ext cx="2213208" cy="1684795"/>
          </a:xfrm>
          <a:prstGeom prst="rect">
            <a:avLst/>
          </a:prstGeom>
        </p:spPr>
      </p:pic>
    </p:spTree>
    <p:extLst>
      <p:ext uri="{BB962C8B-B14F-4D97-AF65-F5344CB8AC3E}">
        <p14:creationId xmlns:p14="http://schemas.microsoft.com/office/powerpoint/2010/main" val="1956307393"/>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235676" y="1119010"/>
            <a:ext cx="8575912"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dirty="0" smtClean="0">
                <a:solidFill>
                  <a:srgbClr val="002B58"/>
                </a:solidFill>
                <a:latin typeface="HelveticaNeueLT Std Med" panose="020B0604020202020204" pitchFamily="34" charset="0"/>
              </a:rPr>
              <a:t>RNOC: Mission and Capabilities</a:t>
            </a:r>
            <a:endParaRPr lang="en-US" sz="3000" dirty="0">
              <a:solidFill>
                <a:srgbClr val="002B58"/>
              </a:solidFill>
              <a:latin typeface="HelveticaNeueLT Std Med" panose="020B0604020202020204" pitchFamily="34" charset="0"/>
            </a:endParaRPr>
          </a:p>
        </p:txBody>
      </p:sp>
      <p:sp>
        <p:nvSpPr>
          <p:cNvPr id="9" name="Subtitle 2"/>
          <p:cNvSpPr txBox="1">
            <a:spLocks/>
          </p:cNvSpPr>
          <p:nvPr/>
        </p:nvSpPr>
        <p:spPr>
          <a:xfrm>
            <a:off x="1235675" y="1745465"/>
            <a:ext cx="7410352" cy="415203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2000" dirty="0" smtClean="0">
                <a:solidFill>
                  <a:srgbClr val="002B58"/>
                </a:solidFill>
                <a:latin typeface="HelveticaNeueLT Std" panose="020B0604020202020204" pitchFamily="34" charset="0"/>
              </a:rPr>
              <a:t>We are providing an unfair competitive advantage to GT students, faculty, and external partners</a:t>
            </a:r>
          </a:p>
          <a:p>
            <a:pPr marL="285750" indent="-285750" algn="l">
              <a:lnSpc>
                <a:spcPct val="100000"/>
              </a:lnSpc>
              <a:buFont typeface="Arial"/>
              <a:buChar char="•"/>
            </a:pPr>
            <a:r>
              <a:rPr lang="en-US" sz="2000" dirty="0" smtClean="0">
                <a:solidFill>
                  <a:srgbClr val="002B58"/>
                </a:solidFill>
                <a:latin typeface="HelveticaNeueLT Std" panose="020B0604020202020204" pitchFamily="34" charset="0"/>
              </a:rPr>
              <a:t>Research Neighborhoods (including Health IT)</a:t>
            </a:r>
          </a:p>
          <a:p>
            <a:pPr marL="285750" indent="-285750" algn="l">
              <a:lnSpc>
                <a:spcPct val="100000"/>
              </a:lnSpc>
              <a:buFont typeface="Arial"/>
              <a:buChar char="•"/>
            </a:pPr>
            <a:r>
              <a:rPr lang="en-US" sz="2000" dirty="0" smtClean="0">
                <a:solidFill>
                  <a:srgbClr val="002B58"/>
                </a:solidFill>
                <a:latin typeface="HelveticaNeueLT Std" panose="020B0604020202020204" pitchFamily="34" charset="0"/>
              </a:rPr>
              <a:t>Federated Research Infrastructure</a:t>
            </a:r>
          </a:p>
          <a:p>
            <a:pPr marL="285750" indent="-285750" algn="l">
              <a:lnSpc>
                <a:spcPct val="100000"/>
              </a:lnSpc>
              <a:buFont typeface="Arial"/>
              <a:buChar char="•"/>
            </a:pPr>
            <a:r>
              <a:rPr lang="en-US" sz="2000" dirty="0" smtClean="0">
                <a:solidFill>
                  <a:srgbClr val="002B58"/>
                </a:solidFill>
                <a:latin typeface="HelveticaNeueLT Std" panose="020B0604020202020204" pitchFamily="34" charset="0"/>
              </a:rPr>
              <a:t>Student Led Innovation and Production </a:t>
            </a:r>
          </a:p>
          <a:p>
            <a:pPr marL="742950" lvl="1" indent="-285750" algn="l">
              <a:lnSpc>
                <a:spcPct val="100000"/>
              </a:lnSpc>
              <a:buFont typeface="Arial"/>
              <a:buChar char="•"/>
            </a:pPr>
            <a:r>
              <a:rPr lang="en-US" sz="1600" dirty="0" smtClean="0">
                <a:solidFill>
                  <a:srgbClr val="002B58"/>
                </a:solidFill>
                <a:latin typeface="HelveticaNeueLT Std" panose="020B0604020202020204" pitchFamily="34" charset="0"/>
              </a:rPr>
              <a:t>Fostering Entrepreneurial Confidence</a:t>
            </a:r>
          </a:p>
          <a:p>
            <a:pPr marL="742950" lvl="1" indent="-285750" algn="l">
              <a:lnSpc>
                <a:spcPct val="100000"/>
              </a:lnSpc>
              <a:buFont typeface="Arial"/>
              <a:buChar char="•"/>
            </a:pPr>
            <a:r>
              <a:rPr lang="en-US" sz="1600" dirty="0">
                <a:solidFill>
                  <a:srgbClr val="002B58"/>
                </a:solidFill>
                <a:latin typeface="HelveticaNeueLT Std" panose="020B0604020202020204" pitchFamily="34" charset="0"/>
              </a:rPr>
              <a:t>CIC, Tutorials, Device and Service Library</a:t>
            </a:r>
          </a:p>
          <a:p>
            <a:pPr marL="742950" lvl="1" indent="-285750" algn="l">
              <a:lnSpc>
                <a:spcPct val="100000"/>
              </a:lnSpc>
              <a:buFont typeface="Arial"/>
              <a:buChar char="•"/>
            </a:pPr>
            <a:r>
              <a:rPr lang="en-US" sz="1600" dirty="0" err="1">
                <a:solidFill>
                  <a:srgbClr val="002B58"/>
                </a:solidFill>
                <a:latin typeface="HelveticaNeueLT Std" panose="020B0604020202020204" pitchFamily="34" charset="0"/>
              </a:rPr>
              <a:t>AppLab</a:t>
            </a:r>
            <a:r>
              <a:rPr lang="en-US" sz="1600" dirty="0">
                <a:solidFill>
                  <a:srgbClr val="002B58"/>
                </a:solidFill>
                <a:latin typeface="HelveticaNeueLT Std" panose="020B0604020202020204" pitchFamily="34" charset="0"/>
              </a:rPr>
              <a:t> (TSRB 333)</a:t>
            </a:r>
            <a:endParaRPr lang="en-US" sz="1600" dirty="0" smtClean="0">
              <a:solidFill>
                <a:srgbClr val="002B58"/>
              </a:solidFill>
              <a:latin typeface="HelveticaNeueLT Std" panose="020B0604020202020204" pitchFamily="34" charset="0"/>
            </a:endParaRPr>
          </a:p>
          <a:p>
            <a:pPr marL="285750" indent="-285750" algn="l">
              <a:lnSpc>
                <a:spcPct val="100000"/>
              </a:lnSpc>
              <a:buFont typeface="Arial"/>
              <a:buChar char="•"/>
            </a:pPr>
            <a:r>
              <a:rPr lang="en-US" sz="2000" dirty="0" smtClean="0">
                <a:solidFill>
                  <a:srgbClr val="002B58"/>
                </a:solidFill>
                <a:latin typeface="HelveticaNeueLT Std" panose="020B0604020202020204" pitchFamily="34" charset="0"/>
              </a:rPr>
              <a:t>Instantiation and Operation of Living Labs</a:t>
            </a:r>
          </a:p>
          <a:p>
            <a:pPr marL="285750" indent="-285750" algn="l">
              <a:lnSpc>
                <a:spcPct val="100000"/>
              </a:lnSpc>
              <a:buFont typeface="Arial"/>
              <a:buChar char="•"/>
            </a:pPr>
            <a:r>
              <a:rPr lang="en-US" sz="2000" dirty="0">
                <a:solidFill>
                  <a:srgbClr val="002B58"/>
                </a:solidFill>
                <a:latin typeface="HelveticaNeueLT Std" panose="020B0604020202020204" pitchFamily="34" charset="0"/>
              </a:rPr>
              <a:t>Application publishing (</a:t>
            </a:r>
            <a:r>
              <a:rPr lang="en-US" sz="2000" dirty="0" err="1">
                <a:solidFill>
                  <a:srgbClr val="002B58"/>
                </a:solidFill>
                <a:latin typeface="HelveticaNeueLT Std" panose="020B0604020202020204" pitchFamily="34" charset="0"/>
              </a:rPr>
              <a:t>iOS</a:t>
            </a:r>
            <a:r>
              <a:rPr lang="en-US" sz="2000" dirty="0">
                <a:solidFill>
                  <a:srgbClr val="002B58"/>
                </a:solidFill>
                <a:latin typeface="HelveticaNeueLT Std" panose="020B0604020202020204" pitchFamily="34" charset="0"/>
              </a:rPr>
              <a:t>, android, </a:t>
            </a:r>
            <a:r>
              <a:rPr lang="en-US" sz="2000" dirty="0" err="1">
                <a:solidFill>
                  <a:srgbClr val="002B58"/>
                </a:solidFill>
                <a:latin typeface="HelveticaNeueLT Std" panose="020B0604020202020204" pitchFamily="34" charset="0"/>
              </a:rPr>
              <a:t>etc</a:t>
            </a:r>
            <a:r>
              <a:rPr lang="en-US" sz="2000" dirty="0">
                <a:solidFill>
                  <a:srgbClr val="002B58"/>
                </a:solidFill>
                <a:latin typeface="HelveticaNeueLT Std" panose="020B0604020202020204" pitchFamily="34" charset="0"/>
              </a:rPr>
              <a:t>)</a:t>
            </a:r>
          </a:p>
          <a:p>
            <a:pPr marL="285750" indent="-285750" algn="l">
              <a:lnSpc>
                <a:spcPct val="100000"/>
              </a:lnSpc>
              <a:buFont typeface="Arial"/>
              <a:buChar char="•"/>
            </a:pPr>
            <a:endParaRPr lang="en-US" sz="2000" dirty="0" smtClean="0">
              <a:solidFill>
                <a:srgbClr val="002B58"/>
              </a:solidFill>
              <a:latin typeface="HelveticaNeueLT Std" panose="020B0604020202020204" pitchFamily="34" charset="0"/>
            </a:endParaRPr>
          </a:p>
          <a:p>
            <a:pPr algn="l">
              <a:lnSpc>
                <a:spcPct val="100000"/>
              </a:lnSpc>
            </a:pPr>
            <a:endParaRPr lang="en-US" sz="2000" dirty="0" smtClean="0">
              <a:solidFill>
                <a:srgbClr val="002B58"/>
              </a:solidFill>
              <a:latin typeface="HelveticaNeueLT Std" panose="020B0604020202020204" pitchFamily="34" charset="0"/>
            </a:endParaRPr>
          </a:p>
          <a:p>
            <a:pPr algn="l">
              <a:lnSpc>
                <a:spcPct val="100000"/>
              </a:lnSpc>
            </a:pPr>
            <a:endParaRPr lang="en-US" sz="2000" dirty="0">
              <a:solidFill>
                <a:srgbClr val="002B58"/>
              </a:solidFill>
              <a:latin typeface="HelveticaNeueLT Std" panose="020B0604020202020204" pitchFamily="34" charset="0"/>
            </a:endParaRPr>
          </a:p>
        </p:txBody>
      </p:sp>
    </p:spTree>
    <p:extLst>
      <p:ext uri="{BB962C8B-B14F-4D97-AF65-F5344CB8AC3E}">
        <p14:creationId xmlns:p14="http://schemas.microsoft.com/office/powerpoint/2010/main" val="203151561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235676" y="1119010"/>
            <a:ext cx="8575912"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dirty="0" smtClean="0">
                <a:solidFill>
                  <a:srgbClr val="002B58"/>
                </a:solidFill>
                <a:latin typeface="HelveticaNeueLT Std Med" panose="020B0604020202020204" pitchFamily="34" charset="0"/>
              </a:rPr>
              <a:t>GT Journey</a:t>
            </a:r>
            <a:endParaRPr lang="en-US" sz="3000" dirty="0">
              <a:solidFill>
                <a:srgbClr val="002B58"/>
              </a:solidFill>
              <a:latin typeface="HelveticaNeueLT Std Med" panose="020B0604020202020204" pitchFamily="34" charset="0"/>
            </a:endParaRPr>
          </a:p>
        </p:txBody>
      </p:sp>
      <p:sp>
        <p:nvSpPr>
          <p:cNvPr id="9" name="Subtitle 2"/>
          <p:cNvSpPr txBox="1">
            <a:spLocks/>
          </p:cNvSpPr>
          <p:nvPr/>
        </p:nvSpPr>
        <p:spPr>
          <a:xfrm>
            <a:off x="1235675" y="1745466"/>
            <a:ext cx="7410352" cy="335835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0000"/>
              </a:lnSpc>
              <a:buFont typeface="Arial"/>
              <a:buChar char="•"/>
            </a:pPr>
            <a:r>
              <a:rPr lang="en-US" sz="2000" dirty="0" smtClean="0">
                <a:solidFill>
                  <a:srgbClr val="002B58"/>
                </a:solidFill>
                <a:latin typeface="HelveticaNeueLT Std" panose="020B0604020202020204" pitchFamily="34" charset="0"/>
              </a:rPr>
              <a:t>Final year of bootstrap funding</a:t>
            </a:r>
          </a:p>
          <a:p>
            <a:pPr marL="285750" indent="-285750" algn="l">
              <a:lnSpc>
                <a:spcPct val="100000"/>
              </a:lnSpc>
              <a:buFont typeface="Arial"/>
              <a:buChar char="•"/>
            </a:pPr>
            <a:r>
              <a:rPr lang="en-US" sz="2000" dirty="0" smtClean="0">
                <a:solidFill>
                  <a:srgbClr val="002B58"/>
                </a:solidFill>
                <a:latin typeface="HelveticaNeueLT Std" panose="020B0604020202020204" pitchFamily="34" charset="0"/>
              </a:rPr>
              <a:t>Transition to new funding model – e.g. </a:t>
            </a:r>
            <a:r>
              <a:rPr lang="en-US" sz="2000" dirty="0" err="1" smtClean="0">
                <a:solidFill>
                  <a:srgbClr val="002B58"/>
                </a:solidFill>
                <a:latin typeface="HelveticaNeueLT Std" panose="020B0604020202020204" pitchFamily="34" charset="0"/>
              </a:rPr>
              <a:t>AuxSvcs</a:t>
            </a:r>
            <a:r>
              <a:rPr lang="en-US" sz="2000" dirty="0" smtClean="0">
                <a:solidFill>
                  <a:srgbClr val="002B58"/>
                </a:solidFill>
                <a:latin typeface="HelveticaNeueLT Std" panose="020B0604020202020204" pitchFamily="34" charset="0"/>
              </a:rPr>
              <a:t>/Dining App, Buses/Parking, </a:t>
            </a:r>
            <a:r>
              <a:rPr lang="en-US" sz="2000" dirty="0" err="1" smtClean="0">
                <a:solidFill>
                  <a:srgbClr val="002B58"/>
                </a:solidFill>
                <a:latin typeface="HelveticaNeueLT Std" panose="020B0604020202020204" pitchFamily="34" charset="0"/>
              </a:rPr>
              <a:t>AppStore</a:t>
            </a:r>
            <a:r>
              <a:rPr lang="en-US" sz="2000" dirty="0" smtClean="0">
                <a:solidFill>
                  <a:srgbClr val="002B58"/>
                </a:solidFill>
                <a:latin typeface="HelveticaNeueLT Std" panose="020B0604020202020204" pitchFamily="34" charset="0"/>
              </a:rPr>
              <a:t>, Wireless, Facilities, …</a:t>
            </a:r>
          </a:p>
          <a:p>
            <a:pPr marL="285750" indent="-285750" algn="l">
              <a:lnSpc>
                <a:spcPct val="100000"/>
              </a:lnSpc>
              <a:buFont typeface="Arial"/>
              <a:buChar char="•"/>
            </a:pPr>
            <a:r>
              <a:rPr lang="en-US" sz="2000" dirty="0" smtClean="0">
                <a:solidFill>
                  <a:srgbClr val="002B58"/>
                </a:solidFill>
                <a:latin typeface="HelveticaNeueLT Std" panose="020B0604020202020204" pitchFamily="34" charset="0"/>
              </a:rPr>
              <a:t>Beyond Mobile, Web and API’s: </a:t>
            </a:r>
            <a:r>
              <a:rPr lang="en-US" sz="2000" dirty="0" err="1" smtClean="0">
                <a:solidFill>
                  <a:srgbClr val="002B58"/>
                </a:solidFill>
                <a:latin typeface="HelveticaNeueLT Std" panose="020B0604020202020204" pitchFamily="34" charset="0"/>
              </a:rPr>
              <a:t>IoT</a:t>
            </a:r>
            <a:r>
              <a:rPr lang="en-US" sz="2000" dirty="0" smtClean="0">
                <a:solidFill>
                  <a:srgbClr val="002B58"/>
                </a:solidFill>
                <a:latin typeface="HelveticaNeueLT Std" panose="020B0604020202020204" pitchFamily="34" charset="0"/>
              </a:rPr>
              <a:t> Smart Campus and Analytics (w/DSSG)</a:t>
            </a:r>
          </a:p>
          <a:p>
            <a:pPr algn="l">
              <a:lnSpc>
                <a:spcPct val="100000"/>
              </a:lnSpc>
            </a:pPr>
            <a:endParaRPr lang="en-US" sz="2000" dirty="0" smtClean="0">
              <a:solidFill>
                <a:srgbClr val="002B58"/>
              </a:solidFill>
              <a:latin typeface="HelveticaNeueLT Std" panose="020B0604020202020204" pitchFamily="34" charset="0"/>
            </a:endParaRPr>
          </a:p>
          <a:p>
            <a:pPr algn="l">
              <a:lnSpc>
                <a:spcPct val="100000"/>
              </a:lnSpc>
            </a:pPr>
            <a:endParaRPr lang="en-US" sz="2000" dirty="0">
              <a:solidFill>
                <a:srgbClr val="002B58"/>
              </a:solidFill>
              <a:latin typeface="HelveticaNeueLT Std" panose="020B0604020202020204" pitchFamily="34" charset="0"/>
            </a:endParaRPr>
          </a:p>
        </p:txBody>
      </p:sp>
      <p:pic>
        <p:nvPicPr>
          <p:cNvPr id="5"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687323" y="3853433"/>
            <a:ext cx="1978644" cy="197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821299" y="3862228"/>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093688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235676" y="516345"/>
            <a:ext cx="8575912"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dirty="0" smtClean="0">
                <a:solidFill>
                  <a:srgbClr val="002B58"/>
                </a:solidFill>
                <a:latin typeface="HelveticaNeueLT Std Med" panose="020B0604020202020204" pitchFamily="34" charset="0"/>
              </a:rPr>
              <a:t>RNOC Team</a:t>
            </a:r>
            <a:endParaRPr lang="en-US" sz="3000" dirty="0">
              <a:solidFill>
                <a:srgbClr val="002B58"/>
              </a:solidFill>
              <a:latin typeface="HelveticaNeueLT Std Med" panose="020B0604020202020204" pitchFamily="34" charset="0"/>
            </a:endParaRPr>
          </a:p>
        </p:txBody>
      </p:sp>
      <p:sp>
        <p:nvSpPr>
          <p:cNvPr id="9" name="Subtitle 2"/>
          <p:cNvSpPr txBox="1">
            <a:spLocks/>
          </p:cNvSpPr>
          <p:nvPr/>
        </p:nvSpPr>
        <p:spPr>
          <a:xfrm>
            <a:off x="1235675" y="1205329"/>
            <a:ext cx="7410352" cy="499350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0000"/>
              </a:lnSpc>
              <a:buFont typeface="Arial"/>
              <a:buChar char="•"/>
            </a:pPr>
            <a:r>
              <a:rPr lang="en-US" sz="2000" b="1" dirty="0" smtClean="0">
                <a:solidFill>
                  <a:srgbClr val="002B58"/>
                </a:solidFill>
                <a:latin typeface="HelveticaNeueLT Std" panose="020B0604020202020204" pitchFamily="34" charset="0"/>
              </a:rPr>
              <a:t>Co-Directors</a:t>
            </a:r>
            <a:r>
              <a:rPr lang="en-US" sz="2000" dirty="0" smtClean="0">
                <a:solidFill>
                  <a:srgbClr val="002B58"/>
                </a:solidFill>
                <a:latin typeface="HelveticaNeueLT Std" panose="020B0604020202020204" pitchFamily="34" charset="0"/>
              </a:rPr>
              <a:t>: Russ Clark and Matt Sanders</a:t>
            </a:r>
          </a:p>
          <a:p>
            <a:pPr marL="285750" indent="-285750" algn="l">
              <a:lnSpc>
                <a:spcPct val="100000"/>
              </a:lnSpc>
              <a:buFont typeface="Arial"/>
              <a:buChar char="•"/>
            </a:pPr>
            <a:endParaRPr lang="en-US" sz="2000" dirty="0" smtClean="0">
              <a:solidFill>
                <a:srgbClr val="002B58"/>
              </a:solidFill>
              <a:latin typeface="HelveticaNeueLT Std" panose="020B0604020202020204" pitchFamily="34" charset="0"/>
            </a:endParaRPr>
          </a:p>
          <a:p>
            <a:pPr marL="285750" indent="-285750" algn="l">
              <a:lnSpc>
                <a:spcPct val="100000"/>
              </a:lnSpc>
              <a:buFont typeface="Arial"/>
              <a:buChar char="•"/>
            </a:pPr>
            <a:r>
              <a:rPr lang="en-US" sz="2000" b="1" dirty="0" smtClean="0">
                <a:solidFill>
                  <a:srgbClr val="002B58"/>
                </a:solidFill>
                <a:latin typeface="HelveticaNeueLT Std" panose="020B0604020202020204" pitchFamily="34" charset="0"/>
              </a:rPr>
              <a:t>Operations and Software Development</a:t>
            </a:r>
            <a:r>
              <a:rPr lang="en-US" sz="2000" dirty="0" smtClean="0">
                <a:solidFill>
                  <a:srgbClr val="002B58"/>
                </a:solidFill>
                <a:latin typeface="HelveticaNeueLT Std" panose="020B0604020202020204" pitchFamily="34" charset="0"/>
              </a:rPr>
              <a:t>: Brian Davidson</a:t>
            </a:r>
          </a:p>
          <a:p>
            <a:pPr marL="285750" indent="-285750" algn="l">
              <a:lnSpc>
                <a:spcPct val="100000"/>
              </a:lnSpc>
              <a:buFont typeface="Arial"/>
              <a:buChar char="•"/>
            </a:pPr>
            <a:endParaRPr lang="en-US" sz="2000" dirty="0" smtClean="0">
              <a:solidFill>
                <a:srgbClr val="002B58"/>
              </a:solidFill>
              <a:latin typeface="HelveticaNeueLT Std" panose="020B0604020202020204" pitchFamily="34" charset="0"/>
            </a:endParaRPr>
          </a:p>
          <a:p>
            <a:pPr marL="285750" indent="-285750" algn="l">
              <a:lnSpc>
                <a:spcPct val="100000"/>
              </a:lnSpc>
              <a:buFont typeface="Arial"/>
              <a:buChar char="•"/>
            </a:pPr>
            <a:r>
              <a:rPr lang="en-US" sz="2000" b="1" dirty="0" smtClean="0">
                <a:solidFill>
                  <a:srgbClr val="002B58"/>
                </a:solidFill>
                <a:latin typeface="HelveticaNeueLT Std" panose="020B0604020202020204" pitchFamily="34" charset="0"/>
              </a:rPr>
              <a:t>Industry Partnerships and Projects</a:t>
            </a:r>
            <a:r>
              <a:rPr lang="en-US" sz="2000" dirty="0" smtClean="0">
                <a:solidFill>
                  <a:srgbClr val="002B58"/>
                </a:solidFill>
                <a:latin typeface="HelveticaNeueLT Std" panose="020B0604020202020204" pitchFamily="34" charset="0"/>
              </a:rPr>
              <a:t>: Siva </a:t>
            </a:r>
            <a:r>
              <a:rPr lang="en-US" sz="2000" dirty="0" err="1" smtClean="0">
                <a:solidFill>
                  <a:srgbClr val="002B58"/>
                </a:solidFill>
                <a:latin typeface="HelveticaNeueLT Std" panose="020B0604020202020204" pitchFamily="34" charset="0"/>
              </a:rPr>
              <a:t>Jayaraman</a:t>
            </a:r>
            <a:endParaRPr lang="en-US" sz="2000" dirty="0" smtClean="0">
              <a:solidFill>
                <a:srgbClr val="002B58"/>
              </a:solidFill>
              <a:latin typeface="HelveticaNeueLT Std" panose="020B0604020202020204" pitchFamily="34" charset="0"/>
            </a:endParaRPr>
          </a:p>
          <a:p>
            <a:pPr marL="285750" indent="-285750" algn="l">
              <a:lnSpc>
                <a:spcPct val="100000"/>
              </a:lnSpc>
              <a:buFont typeface="Arial"/>
              <a:buChar char="•"/>
            </a:pPr>
            <a:endParaRPr lang="en-US" sz="2000" dirty="0" smtClean="0">
              <a:solidFill>
                <a:srgbClr val="002B58"/>
              </a:solidFill>
              <a:latin typeface="HelveticaNeueLT Std" panose="020B0604020202020204" pitchFamily="34" charset="0"/>
            </a:endParaRPr>
          </a:p>
          <a:p>
            <a:pPr marL="285750" indent="-285750" algn="l">
              <a:lnSpc>
                <a:spcPct val="100000"/>
              </a:lnSpc>
              <a:buFont typeface="Arial"/>
              <a:buChar char="•"/>
            </a:pPr>
            <a:r>
              <a:rPr lang="en-US" sz="2000" b="1" dirty="0" smtClean="0">
                <a:solidFill>
                  <a:srgbClr val="002B58"/>
                </a:solidFill>
                <a:latin typeface="HelveticaNeueLT Std" panose="020B0604020202020204" pitchFamily="34" charset="0"/>
              </a:rPr>
              <a:t>Internet of Things Lead</a:t>
            </a:r>
            <a:r>
              <a:rPr lang="en-US" sz="2000" dirty="0" smtClean="0">
                <a:solidFill>
                  <a:srgbClr val="002B58"/>
                </a:solidFill>
                <a:latin typeface="HelveticaNeueLT Std" panose="020B0604020202020204" pitchFamily="34" charset="0"/>
              </a:rPr>
              <a:t>: Bill Eason</a:t>
            </a:r>
          </a:p>
          <a:p>
            <a:pPr marL="285750" indent="-285750" algn="l">
              <a:lnSpc>
                <a:spcPct val="100000"/>
              </a:lnSpc>
              <a:buFont typeface="Arial"/>
              <a:buChar char="•"/>
            </a:pPr>
            <a:endParaRPr lang="en-US" sz="2000" dirty="0">
              <a:solidFill>
                <a:srgbClr val="002B58"/>
              </a:solidFill>
              <a:latin typeface="HelveticaNeueLT Std" panose="020B0604020202020204" pitchFamily="34" charset="0"/>
            </a:endParaRPr>
          </a:p>
          <a:p>
            <a:pPr marL="285750" indent="-285750" algn="l">
              <a:lnSpc>
                <a:spcPct val="100000"/>
              </a:lnSpc>
              <a:buFont typeface="Arial"/>
              <a:buChar char="•"/>
            </a:pPr>
            <a:r>
              <a:rPr lang="en-US" sz="2000" dirty="0" smtClean="0">
                <a:solidFill>
                  <a:srgbClr val="002B58"/>
                </a:solidFill>
                <a:latin typeface="HelveticaNeueLT Std" panose="020B0604020202020204" pitchFamily="34" charset="0"/>
              </a:rPr>
              <a:t>RNOC Lab Staff: ~15-20 students</a:t>
            </a:r>
          </a:p>
          <a:p>
            <a:pPr algn="l">
              <a:lnSpc>
                <a:spcPct val="100000"/>
              </a:lnSpc>
            </a:pPr>
            <a:endParaRPr lang="en-US" sz="2000" dirty="0">
              <a:solidFill>
                <a:srgbClr val="002B58"/>
              </a:solidFill>
              <a:latin typeface="HelveticaNeueLT Std" panose="020B0604020202020204" pitchFamily="34" charset="0"/>
            </a:endParaRPr>
          </a:p>
          <a:p>
            <a:pPr marL="285750" indent="-285750" algn="l">
              <a:lnSpc>
                <a:spcPct val="100000"/>
              </a:lnSpc>
              <a:buFont typeface="Arial"/>
              <a:buChar char="•"/>
            </a:pPr>
            <a:r>
              <a:rPr lang="en-US" sz="2000" dirty="0" smtClean="0">
                <a:solidFill>
                  <a:srgbClr val="002B58"/>
                </a:solidFill>
                <a:latin typeface="HelveticaNeueLT Std" panose="020B0604020202020204" pitchFamily="34" charset="0"/>
              </a:rPr>
              <a:t>Email us: </a:t>
            </a:r>
            <a:r>
              <a:rPr lang="en-US" sz="2000" dirty="0" err="1" smtClean="0">
                <a:solidFill>
                  <a:srgbClr val="002B58"/>
                </a:solidFill>
                <a:latin typeface="HelveticaNeueLT Std" panose="020B0604020202020204" pitchFamily="34" charset="0"/>
              </a:rPr>
              <a:t>RNOC@gatech.edu</a:t>
            </a:r>
            <a:endParaRPr lang="en-US" sz="2000" dirty="0" smtClean="0">
              <a:solidFill>
                <a:srgbClr val="002B58"/>
              </a:solidFill>
              <a:latin typeface="HelveticaNeueLT Std" panose="020B0604020202020204" pitchFamily="34" charset="0"/>
            </a:endParaRPr>
          </a:p>
          <a:p>
            <a:pPr algn="l">
              <a:lnSpc>
                <a:spcPct val="100000"/>
              </a:lnSpc>
            </a:pPr>
            <a:endParaRPr lang="en-US" sz="2000" dirty="0" smtClean="0">
              <a:solidFill>
                <a:srgbClr val="002B58"/>
              </a:solidFill>
              <a:latin typeface="HelveticaNeueLT Std" panose="020B0604020202020204" pitchFamily="34" charset="0"/>
            </a:endParaRPr>
          </a:p>
          <a:p>
            <a:pPr algn="l">
              <a:lnSpc>
                <a:spcPct val="100000"/>
              </a:lnSpc>
            </a:pPr>
            <a:endParaRPr lang="en-US" sz="2000" dirty="0" smtClean="0">
              <a:solidFill>
                <a:srgbClr val="002B58"/>
              </a:solidFill>
              <a:latin typeface="HelveticaNeueLT Std" panose="020B0604020202020204" pitchFamily="34" charset="0"/>
            </a:endParaRPr>
          </a:p>
          <a:p>
            <a:pPr algn="l">
              <a:lnSpc>
                <a:spcPct val="100000"/>
              </a:lnSpc>
            </a:pPr>
            <a:endParaRPr lang="en-US" sz="2000" dirty="0">
              <a:solidFill>
                <a:srgbClr val="002B58"/>
              </a:solidFill>
              <a:latin typeface="HelveticaNeueLT Std" panose="020B0604020202020204" pitchFamily="34" charset="0"/>
            </a:endParaRPr>
          </a:p>
        </p:txBody>
      </p:sp>
    </p:spTree>
    <p:extLst>
      <p:ext uri="{BB962C8B-B14F-4D97-AF65-F5344CB8AC3E}">
        <p14:creationId xmlns:p14="http://schemas.microsoft.com/office/powerpoint/2010/main" val="372917418"/>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235676" y="1119010"/>
            <a:ext cx="8575912"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dirty="0">
                <a:solidFill>
                  <a:srgbClr val="002B58"/>
                </a:solidFill>
                <a:latin typeface="HelveticaNeueLT Std Med" panose="020B0604020202020204" pitchFamily="34" charset="0"/>
              </a:rPr>
              <a:t>IPaT Research Operations: Mission and Capabilities</a:t>
            </a:r>
          </a:p>
        </p:txBody>
      </p:sp>
      <p:sp>
        <p:nvSpPr>
          <p:cNvPr id="9" name="Subtitle 2"/>
          <p:cNvSpPr txBox="1">
            <a:spLocks/>
          </p:cNvSpPr>
          <p:nvPr/>
        </p:nvSpPr>
        <p:spPr>
          <a:xfrm>
            <a:off x="1235675" y="1745466"/>
            <a:ext cx="7410352" cy="335835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2000" dirty="0">
                <a:solidFill>
                  <a:srgbClr val="002B58"/>
                </a:solidFill>
                <a:latin typeface="HelveticaNeueLT Std" panose="020B0604020202020204" pitchFamily="34" charset="0"/>
              </a:rPr>
              <a:t>Support and Empower </a:t>
            </a:r>
            <a:r>
              <a:rPr lang="en-US" sz="2000" dirty="0" err="1">
                <a:solidFill>
                  <a:srgbClr val="002B58"/>
                </a:solidFill>
                <a:latin typeface="HelveticaNeueLT Std" panose="020B0604020202020204" pitchFamily="34" charset="0"/>
              </a:rPr>
              <a:t>IPaT’s</a:t>
            </a:r>
            <a:r>
              <a:rPr lang="en-US" sz="2000" dirty="0">
                <a:solidFill>
                  <a:srgbClr val="002B58"/>
                </a:solidFill>
                <a:latin typeface="HelveticaNeueLT Std" panose="020B0604020202020204" pitchFamily="34" charset="0"/>
              </a:rPr>
              <a:t> Research and Innovation </a:t>
            </a:r>
            <a:r>
              <a:rPr lang="en-US" sz="2000" dirty="0" smtClean="0">
                <a:solidFill>
                  <a:srgbClr val="002B58"/>
                </a:solidFill>
                <a:latin typeface="HelveticaNeueLT Std" panose="020B0604020202020204" pitchFamily="34" charset="0"/>
              </a:rPr>
              <a:t>Enterprise</a:t>
            </a:r>
            <a:endParaRPr lang="en-US" sz="2000" dirty="0">
              <a:solidFill>
                <a:srgbClr val="002B58"/>
              </a:solidFill>
              <a:latin typeface="HelveticaNeueLT Std" panose="020B0604020202020204" pitchFamily="34" charset="0"/>
            </a:endParaRPr>
          </a:p>
          <a:p>
            <a:pPr marL="285750" indent="-285750" algn="l">
              <a:lnSpc>
                <a:spcPct val="100000"/>
              </a:lnSpc>
              <a:buFont typeface="Arial"/>
              <a:buChar char="•"/>
            </a:pPr>
            <a:r>
              <a:rPr lang="en-US" sz="2000" dirty="0">
                <a:solidFill>
                  <a:srgbClr val="002B58"/>
                </a:solidFill>
                <a:latin typeface="HelveticaNeueLT Std" panose="020B0604020202020204" pitchFamily="34" charset="0"/>
              </a:rPr>
              <a:t>Provide support to fulfill and grow sponsored partnerships by streamlining application, data, and facilities needed for research and innovation</a:t>
            </a:r>
          </a:p>
          <a:p>
            <a:pPr marL="285750" indent="-285750" algn="l">
              <a:lnSpc>
                <a:spcPct val="100000"/>
              </a:lnSpc>
              <a:buFont typeface="Arial"/>
              <a:buChar char="•"/>
            </a:pPr>
            <a:r>
              <a:rPr lang="en-US" sz="2000" dirty="0">
                <a:solidFill>
                  <a:srgbClr val="002B58"/>
                </a:solidFill>
                <a:latin typeface="HelveticaNeueLT Std" panose="020B0604020202020204" pitchFamily="34" charset="0"/>
              </a:rPr>
              <a:t>Operate a HIPAA Compliant IT environment (data -&gt; knowledge -&gt; services) for healthcare and health IT research and innovation </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67275" y="4986369"/>
            <a:ext cx="2497387" cy="991952"/>
          </a:xfrm>
          <a:prstGeom prst="rect">
            <a:avLst/>
          </a:prstGeom>
        </p:spPr>
      </p:pic>
      <p:pic>
        <p:nvPicPr>
          <p:cNvPr id="6" name="Picture 5"/>
          <p:cNvPicPr>
            <a:picLocks noChangeAspect="1"/>
          </p:cNvPicPr>
          <p:nvPr/>
        </p:nvPicPr>
        <p:blipFill>
          <a:blip r:embed="rId4"/>
          <a:stretch>
            <a:fillRect/>
          </a:stretch>
        </p:blipFill>
        <p:spPr>
          <a:xfrm>
            <a:off x="6607370" y="4794358"/>
            <a:ext cx="2663582" cy="1401885"/>
          </a:xfrm>
          <a:prstGeom prst="rect">
            <a:avLst/>
          </a:prstGeom>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60579" y="4696639"/>
            <a:ext cx="2464094" cy="1605030"/>
          </a:xfrm>
          <a:prstGeom prst="rect">
            <a:avLst/>
          </a:prstGeom>
        </p:spPr>
      </p:pic>
    </p:spTree>
    <p:extLst>
      <p:ext uri="{BB962C8B-B14F-4D97-AF65-F5344CB8AC3E}">
        <p14:creationId xmlns:p14="http://schemas.microsoft.com/office/powerpoint/2010/main" val="1460376114"/>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235676" y="1119010"/>
            <a:ext cx="8575912"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dirty="0">
                <a:solidFill>
                  <a:srgbClr val="002B58"/>
                </a:solidFill>
                <a:latin typeface="HelveticaNeueLT Std Med" panose="020B0604020202020204" pitchFamily="34" charset="0"/>
              </a:rPr>
              <a:t>IPaT Research Operations: </a:t>
            </a:r>
            <a:r>
              <a:rPr lang="en-US" sz="3000" dirty="0" smtClean="0">
                <a:solidFill>
                  <a:srgbClr val="002B58"/>
                </a:solidFill>
                <a:latin typeface="HelveticaNeueLT Std Med" panose="020B0604020202020204" pitchFamily="34" charset="0"/>
              </a:rPr>
              <a:t>Team</a:t>
            </a:r>
            <a:endParaRPr lang="en-US" sz="3000" dirty="0">
              <a:solidFill>
                <a:srgbClr val="002B58"/>
              </a:solidFill>
              <a:latin typeface="HelveticaNeueLT Std Med" panose="020B0604020202020204" pitchFamily="34" charset="0"/>
            </a:endParaRPr>
          </a:p>
        </p:txBody>
      </p:sp>
      <p:sp>
        <p:nvSpPr>
          <p:cNvPr id="9" name="Subtitle 2"/>
          <p:cNvSpPr txBox="1">
            <a:spLocks/>
          </p:cNvSpPr>
          <p:nvPr/>
        </p:nvSpPr>
        <p:spPr>
          <a:xfrm>
            <a:off x="1235675" y="1745466"/>
            <a:ext cx="7410352" cy="335835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2000" b="1" dirty="0">
                <a:solidFill>
                  <a:srgbClr val="002B58"/>
                </a:solidFill>
                <a:latin typeface="HelveticaNeueLT Std" panose="020B0604020202020204" pitchFamily="34" charset="0"/>
              </a:rPr>
              <a:t>Director</a:t>
            </a:r>
            <a:r>
              <a:rPr lang="en-US" sz="2000" dirty="0">
                <a:solidFill>
                  <a:srgbClr val="002B58"/>
                </a:solidFill>
                <a:latin typeface="HelveticaNeueLT Std" panose="020B0604020202020204" pitchFamily="34" charset="0"/>
              </a:rPr>
              <a:t>: Matt Sanders (</a:t>
            </a:r>
            <a:r>
              <a:rPr lang="en-US" sz="2000" dirty="0">
                <a:solidFill>
                  <a:srgbClr val="002B58"/>
                </a:solidFill>
                <a:latin typeface="HelveticaNeueLT Std" panose="020B0604020202020204" pitchFamily="34" charset="0"/>
                <a:hlinkClick r:id="rId3"/>
              </a:rPr>
              <a:t>msanders@gatech.edu</a:t>
            </a:r>
            <a:r>
              <a:rPr lang="en-US" sz="2000" dirty="0" smtClean="0">
                <a:solidFill>
                  <a:srgbClr val="002B58"/>
                </a:solidFill>
                <a:latin typeface="HelveticaNeueLT Std" panose="020B0604020202020204" pitchFamily="34" charset="0"/>
              </a:rPr>
              <a:t>)</a:t>
            </a:r>
          </a:p>
          <a:p>
            <a:pPr algn="l">
              <a:lnSpc>
                <a:spcPct val="100000"/>
              </a:lnSpc>
            </a:pPr>
            <a:r>
              <a:rPr lang="en-US" sz="2000" b="1" dirty="0" smtClean="0">
                <a:solidFill>
                  <a:srgbClr val="002B58"/>
                </a:solidFill>
                <a:latin typeface="HelveticaNeueLT Std" panose="020B0604020202020204" pitchFamily="34" charset="0"/>
              </a:rPr>
              <a:t>Aware Home Lab Director</a:t>
            </a:r>
            <a:r>
              <a:rPr lang="en-US" sz="2000" dirty="0" smtClean="0">
                <a:solidFill>
                  <a:srgbClr val="002B58"/>
                </a:solidFill>
                <a:latin typeface="HelveticaNeueLT Std" panose="020B0604020202020204" pitchFamily="34" charset="0"/>
              </a:rPr>
              <a:t>: </a:t>
            </a:r>
            <a:r>
              <a:rPr lang="en-US" sz="2000" dirty="0">
                <a:solidFill>
                  <a:srgbClr val="002B58"/>
                </a:solidFill>
                <a:latin typeface="HelveticaNeueLT Std" panose="020B0604020202020204" pitchFamily="34" charset="0"/>
              </a:rPr>
              <a:t>Brian Jones </a:t>
            </a:r>
            <a:r>
              <a:rPr lang="en-US" sz="2000" dirty="0" smtClean="0">
                <a:solidFill>
                  <a:srgbClr val="002B58"/>
                </a:solidFill>
                <a:latin typeface="HelveticaNeueLT Std" panose="020B0604020202020204" pitchFamily="34" charset="0"/>
              </a:rPr>
              <a:t>					       (</a:t>
            </a:r>
            <a:r>
              <a:rPr lang="en-US" sz="2000" dirty="0" err="1">
                <a:solidFill>
                  <a:srgbClr val="002B58"/>
                </a:solidFill>
                <a:latin typeface="HelveticaNeueLT Std" panose="020B0604020202020204" pitchFamily="34" charset="0"/>
              </a:rPr>
              <a:t>brian.jones@</a:t>
            </a:r>
            <a:r>
              <a:rPr lang="en-US" sz="2000" dirty="0" err="1" smtClean="0">
                <a:solidFill>
                  <a:srgbClr val="002B58"/>
                </a:solidFill>
                <a:latin typeface="HelveticaNeueLT Std" panose="020B0604020202020204" pitchFamily="34" charset="0"/>
              </a:rPr>
              <a:t>imtc.gatech.edu</a:t>
            </a:r>
            <a:r>
              <a:rPr lang="en-US" sz="2000" dirty="0" smtClean="0">
                <a:solidFill>
                  <a:srgbClr val="002B58"/>
                </a:solidFill>
                <a:latin typeface="HelveticaNeueLT Std" panose="020B0604020202020204" pitchFamily="34" charset="0"/>
              </a:rPr>
              <a:t>)</a:t>
            </a:r>
            <a:endParaRPr lang="en-US" sz="2000" dirty="0">
              <a:solidFill>
                <a:srgbClr val="002B58"/>
              </a:solidFill>
              <a:latin typeface="HelveticaNeueLT Std" panose="020B0604020202020204" pitchFamily="34" charset="0"/>
            </a:endParaRPr>
          </a:p>
          <a:p>
            <a:pPr algn="l">
              <a:lnSpc>
                <a:spcPct val="100000"/>
              </a:lnSpc>
            </a:pPr>
            <a:r>
              <a:rPr lang="en-US" sz="2000" b="1" dirty="0">
                <a:solidFill>
                  <a:srgbClr val="002B58"/>
                </a:solidFill>
                <a:latin typeface="HelveticaNeueLT Std" panose="020B0604020202020204" pitchFamily="34" charset="0"/>
              </a:rPr>
              <a:t>Systems Support</a:t>
            </a:r>
            <a:r>
              <a:rPr lang="en-US" sz="2000" dirty="0">
                <a:solidFill>
                  <a:srgbClr val="002B58"/>
                </a:solidFill>
                <a:latin typeface="HelveticaNeueLT Std" panose="020B0604020202020204" pitchFamily="34" charset="0"/>
              </a:rPr>
              <a:t>: Paul </a:t>
            </a:r>
            <a:r>
              <a:rPr lang="en-US" sz="2000" dirty="0" err="1">
                <a:solidFill>
                  <a:srgbClr val="002B58"/>
                </a:solidFill>
                <a:latin typeface="HelveticaNeueLT Std" panose="020B0604020202020204" pitchFamily="34" charset="0"/>
              </a:rPr>
              <a:t>Diedrich</a:t>
            </a:r>
            <a:r>
              <a:rPr lang="en-US" sz="2000" dirty="0">
                <a:solidFill>
                  <a:srgbClr val="002B58"/>
                </a:solidFill>
                <a:latin typeface="HelveticaNeueLT Std" panose="020B0604020202020204" pitchFamily="34" charset="0"/>
              </a:rPr>
              <a:t> (</a:t>
            </a:r>
            <a:r>
              <a:rPr lang="en-US" sz="2000" dirty="0" err="1">
                <a:solidFill>
                  <a:srgbClr val="002B58"/>
                </a:solidFill>
                <a:latin typeface="HelveticaNeueLT Std" panose="020B0604020202020204" pitchFamily="34" charset="0"/>
              </a:rPr>
              <a:t>paul.diedrich@gatech.edu</a:t>
            </a:r>
            <a:r>
              <a:rPr lang="en-US" sz="2000" dirty="0" smtClean="0">
                <a:solidFill>
                  <a:srgbClr val="002B58"/>
                </a:solidFill>
                <a:latin typeface="HelveticaNeueLT Std" panose="020B0604020202020204" pitchFamily="34" charset="0"/>
              </a:rPr>
              <a:t>)</a:t>
            </a:r>
            <a:endParaRPr lang="en-US" sz="2000" dirty="0">
              <a:solidFill>
                <a:srgbClr val="002B58"/>
              </a:solidFill>
              <a:latin typeface="HelveticaNeueLT Std" panose="020B0604020202020204" pitchFamily="34" charset="0"/>
            </a:endParaRPr>
          </a:p>
          <a:p>
            <a:pPr algn="l">
              <a:lnSpc>
                <a:spcPct val="100000"/>
              </a:lnSpc>
            </a:pPr>
            <a:r>
              <a:rPr lang="en-US" sz="2000" b="1" dirty="0">
                <a:solidFill>
                  <a:srgbClr val="002B58"/>
                </a:solidFill>
                <a:latin typeface="HelveticaNeueLT Std" panose="020B0604020202020204" pitchFamily="34" charset="0"/>
              </a:rPr>
              <a:t>Health Data Management</a:t>
            </a:r>
            <a:r>
              <a:rPr lang="en-US" sz="2000" dirty="0">
                <a:solidFill>
                  <a:srgbClr val="002B58"/>
                </a:solidFill>
                <a:latin typeface="HelveticaNeueLT Std" panose="020B0604020202020204" pitchFamily="34" charset="0"/>
              </a:rPr>
              <a:t>: Richard Starr (rstarr7@gatech.edu)</a:t>
            </a:r>
          </a:p>
          <a:p>
            <a:pPr algn="l">
              <a:lnSpc>
                <a:spcPct val="100000"/>
              </a:lnSpc>
            </a:pPr>
            <a:endParaRPr lang="en-US" sz="2000" dirty="0">
              <a:solidFill>
                <a:srgbClr val="002B58"/>
              </a:solidFill>
              <a:latin typeface="HelveticaNeueLT Std" panose="020B0604020202020204" pitchFamily="34" charset="0"/>
            </a:endParaRPr>
          </a:p>
          <a:p>
            <a:pPr algn="l">
              <a:lnSpc>
                <a:spcPct val="100000"/>
              </a:lnSpc>
            </a:pPr>
            <a:r>
              <a:rPr lang="en-US" sz="2000" dirty="0">
                <a:solidFill>
                  <a:srgbClr val="002B58"/>
                </a:solidFill>
                <a:latin typeface="HelveticaNeueLT Std" panose="020B0604020202020204" pitchFamily="34" charset="0"/>
              </a:rPr>
              <a:t>With help from:</a:t>
            </a:r>
          </a:p>
          <a:p>
            <a:pPr marL="342900" indent="-342900" algn="l">
              <a:lnSpc>
                <a:spcPct val="100000"/>
              </a:lnSpc>
              <a:buFont typeface="Arial"/>
              <a:buChar char="•"/>
            </a:pPr>
            <a:r>
              <a:rPr lang="en-US" sz="2000" dirty="0">
                <a:solidFill>
                  <a:srgbClr val="002B58"/>
                </a:solidFill>
                <a:latin typeface="HelveticaNeueLT Std" panose="020B0604020202020204" pitchFamily="34" charset="0"/>
              </a:rPr>
              <a:t>Sean Brennan (GVU)</a:t>
            </a:r>
          </a:p>
          <a:p>
            <a:pPr marL="342900" indent="-342900" algn="l">
              <a:lnSpc>
                <a:spcPct val="100000"/>
              </a:lnSpc>
              <a:buFont typeface="Arial"/>
              <a:buChar char="•"/>
            </a:pPr>
            <a:r>
              <a:rPr lang="en-US" sz="2000" dirty="0">
                <a:solidFill>
                  <a:srgbClr val="002B58"/>
                </a:solidFill>
                <a:latin typeface="HelveticaNeueLT Std" panose="020B0604020202020204" pitchFamily="34" charset="0"/>
              </a:rPr>
              <a:t>RNOC &amp; IMTC</a:t>
            </a:r>
          </a:p>
          <a:p>
            <a:pPr marL="342900" indent="-342900" algn="l">
              <a:lnSpc>
                <a:spcPct val="100000"/>
              </a:lnSpc>
              <a:buFont typeface="Arial"/>
              <a:buChar char="•"/>
            </a:pPr>
            <a:r>
              <a:rPr lang="en-US" sz="2000" dirty="0">
                <a:solidFill>
                  <a:srgbClr val="002B58"/>
                </a:solidFill>
                <a:latin typeface="HelveticaNeueLT Std" panose="020B0604020202020204" pitchFamily="34" charset="0"/>
              </a:rPr>
              <a:t>OIT (PACE, Cyber Security, and Networking) &amp; Departmental IT peers in ISYE, </a:t>
            </a:r>
            <a:r>
              <a:rPr lang="en-US" sz="2000" dirty="0" err="1">
                <a:solidFill>
                  <a:srgbClr val="002B58"/>
                </a:solidFill>
                <a:latin typeface="HelveticaNeueLT Std" panose="020B0604020202020204" pitchFamily="34" charset="0"/>
              </a:rPr>
              <a:t>CoC</a:t>
            </a:r>
            <a:r>
              <a:rPr lang="en-US" sz="2000" dirty="0">
                <a:solidFill>
                  <a:srgbClr val="002B58"/>
                </a:solidFill>
                <a:latin typeface="HelveticaNeueLT Std" panose="020B0604020202020204" pitchFamily="34" charset="0"/>
              </a:rPr>
              <a:t>, Engineering, etc…</a:t>
            </a:r>
          </a:p>
        </p:txBody>
      </p:sp>
    </p:spTree>
    <p:extLst>
      <p:ext uri="{BB962C8B-B14F-4D97-AF65-F5344CB8AC3E}">
        <p14:creationId xmlns:p14="http://schemas.microsoft.com/office/powerpoint/2010/main" val="834217999"/>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235676" y="1119010"/>
            <a:ext cx="8575912"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dirty="0">
                <a:solidFill>
                  <a:srgbClr val="002B58"/>
                </a:solidFill>
                <a:latin typeface="HelveticaNeueLT Std Med" panose="020B0604020202020204" pitchFamily="34" charset="0"/>
              </a:rPr>
              <a:t>IPaT Research Operations: </a:t>
            </a:r>
            <a:r>
              <a:rPr lang="en-US" sz="3000" dirty="0" smtClean="0">
                <a:solidFill>
                  <a:srgbClr val="002B58"/>
                </a:solidFill>
                <a:latin typeface="HelveticaNeueLT Std Med" panose="020B0604020202020204" pitchFamily="34" charset="0"/>
              </a:rPr>
              <a:t>2016 Goals</a:t>
            </a:r>
            <a:endParaRPr lang="en-US" sz="3000" dirty="0">
              <a:solidFill>
                <a:srgbClr val="002B58"/>
              </a:solidFill>
              <a:latin typeface="HelveticaNeueLT Std Med" panose="020B0604020202020204" pitchFamily="34" charset="0"/>
            </a:endParaRPr>
          </a:p>
        </p:txBody>
      </p:sp>
      <p:sp>
        <p:nvSpPr>
          <p:cNvPr id="9" name="Subtitle 2"/>
          <p:cNvSpPr txBox="1">
            <a:spLocks/>
          </p:cNvSpPr>
          <p:nvPr/>
        </p:nvSpPr>
        <p:spPr>
          <a:xfrm>
            <a:off x="1235675" y="1745466"/>
            <a:ext cx="7410352" cy="4245946"/>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Font typeface="Arial"/>
              <a:buChar char="•"/>
            </a:pPr>
            <a:r>
              <a:rPr lang="en-US" sz="2000" dirty="0" smtClean="0">
                <a:solidFill>
                  <a:srgbClr val="002B58"/>
                </a:solidFill>
                <a:latin typeface="HelveticaNeueLT Std" panose="020B0604020202020204" pitchFamily="34" charset="0"/>
              </a:rPr>
              <a:t>Improve </a:t>
            </a:r>
            <a:r>
              <a:rPr lang="en-US" sz="2000" dirty="0">
                <a:solidFill>
                  <a:srgbClr val="002B58"/>
                </a:solidFill>
                <a:latin typeface="HelveticaNeueLT Std" panose="020B0604020202020204" pitchFamily="34" charset="0"/>
              </a:rPr>
              <a:t>resiliency and scalability of research infrastructure</a:t>
            </a:r>
          </a:p>
          <a:p>
            <a:pPr marL="342900" indent="-342900" algn="l">
              <a:lnSpc>
                <a:spcPct val="100000"/>
              </a:lnSpc>
              <a:buFont typeface="Arial"/>
              <a:buChar char="•"/>
            </a:pPr>
            <a:r>
              <a:rPr lang="en-US" sz="2000" dirty="0" smtClean="0">
                <a:solidFill>
                  <a:srgbClr val="002B58"/>
                </a:solidFill>
                <a:latin typeface="HelveticaNeueLT Std" panose="020B0604020202020204" pitchFamily="34" charset="0"/>
              </a:rPr>
              <a:t>Expand </a:t>
            </a:r>
            <a:r>
              <a:rPr lang="en-US" sz="2000" dirty="0">
                <a:solidFill>
                  <a:srgbClr val="002B58"/>
                </a:solidFill>
                <a:latin typeface="HelveticaNeueLT Std" panose="020B0604020202020204" pitchFamily="34" charset="0"/>
              </a:rPr>
              <a:t>CMS data &amp; usage, updated DUA, and tools</a:t>
            </a:r>
          </a:p>
          <a:p>
            <a:pPr marL="342900" indent="-342900" algn="l">
              <a:lnSpc>
                <a:spcPct val="100000"/>
              </a:lnSpc>
              <a:buFont typeface="Arial"/>
              <a:buChar char="•"/>
            </a:pPr>
            <a:r>
              <a:rPr lang="en-US" sz="2000" dirty="0" smtClean="0">
                <a:solidFill>
                  <a:srgbClr val="002B58"/>
                </a:solidFill>
                <a:latin typeface="HelveticaNeueLT Std" panose="020B0604020202020204" pitchFamily="34" charset="0"/>
              </a:rPr>
              <a:t>Develop </a:t>
            </a:r>
            <a:r>
              <a:rPr lang="en-US" sz="2000" dirty="0">
                <a:solidFill>
                  <a:srgbClr val="002B58"/>
                </a:solidFill>
                <a:latin typeface="HelveticaNeueLT Std" panose="020B0604020202020204" pitchFamily="34" charset="0"/>
              </a:rPr>
              <a:t>OMOP/OHDSI common data model</a:t>
            </a:r>
          </a:p>
          <a:p>
            <a:pPr marL="342900" indent="-342900" algn="l">
              <a:lnSpc>
                <a:spcPct val="100000"/>
              </a:lnSpc>
              <a:buFont typeface="Arial"/>
              <a:buChar char="•"/>
            </a:pPr>
            <a:r>
              <a:rPr lang="en-US" sz="2000" dirty="0">
                <a:solidFill>
                  <a:srgbClr val="002B58"/>
                </a:solidFill>
                <a:latin typeface="HelveticaNeueLT Std" panose="020B0604020202020204" pitchFamily="34" charset="0"/>
              </a:rPr>
              <a:t>D</a:t>
            </a:r>
            <a:r>
              <a:rPr lang="en-US" sz="2000" dirty="0" smtClean="0">
                <a:solidFill>
                  <a:srgbClr val="002B58"/>
                </a:solidFill>
                <a:latin typeface="HelveticaNeueLT Std" panose="020B0604020202020204" pitchFamily="34" charset="0"/>
              </a:rPr>
              <a:t>evelop </a:t>
            </a:r>
            <a:r>
              <a:rPr lang="en-US" sz="2000" dirty="0">
                <a:solidFill>
                  <a:srgbClr val="002B58"/>
                </a:solidFill>
                <a:latin typeface="HelveticaNeueLT Std" panose="020B0604020202020204" pitchFamily="34" charset="0"/>
              </a:rPr>
              <a:t>better options </a:t>
            </a:r>
            <a:r>
              <a:rPr lang="en-US" sz="2000" dirty="0" smtClean="0">
                <a:solidFill>
                  <a:srgbClr val="002B58"/>
                </a:solidFill>
                <a:latin typeface="HelveticaNeueLT Std" panose="020B0604020202020204" pitchFamily="34" charset="0"/>
              </a:rPr>
              <a:t>for sustainable application deployment</a:t>
            </a:r>
          </a:p>
          <a:p>
            <a:pPr marL="342900" indent="-342900" algn="l">
              <a:lnSpc>
                <a:spcPct val="100000"/>
              </a:lnSpc>
              <a:buFont typeface="Arial"/>
              <a:buChar char="•"/>
            </a:pPr>
            <a:r>
              <a:rPr lang="en-US" sz="2000" dirty="0">
                <a:solidFill>
                  <a:srgbClr val="002B58"/>
                </a:solidFill>
                <a:latin typeface="HelveticaNeueLT Std" panose="020B0604020202020204" pitchFamily="34" charset="0"/>
              </a:rPr>
              <a:t>Aware Home: grow number of supported projects/PIs &amp; industry partnerships + smart bathroom &amp; HIT showcase integration</a:t>
            </a:r>
            <a:r>
              <a:rPr lang="en-US" sz="2000" dirty="0" smtClean="0">
                <a:solidFill>
                  <a:srgbClr val="002B58"/>
                </a:solidFill>
                <a:latin typeface="HelveticaNeueLT Std" panose="020B0604020202020204" pitchFamily="34" charset="0"/>
              </a:rPr>
              <a:t>.</a:t>
            </a:r>
          </a:p>
          <a:p>
            <a:pPr marL="342900" indent="-342900" algn="l">
              <a:lnSpc>
                <a:spcPct val="100000"/>
              </a:lnSpc>
              <a:buFont typeface="Arial"/>
              <a:buChar char="•"/>
            </a:pPr>
            <a:r>
              <a:rPr lang="en-US" sz="2000" dirty="0" smtClean="0">
                <a:solidFill>
                  <a:srgbClr val="002B58"/>
                </a:solidFill>
                <a:latin typeface="HelveticaNeueLT Std" panose="020B0604020202020204" pitchFamily="34" charset="0"/>
              </a:rPr>
              <a:t>The </a:t>
            </a:r>
            <a:r>
              <a:rPr lang="en-US" sz="2000" dirty="0">
                <a:solidFill>
                  <a:srgbClr val="002B58"/>
                </a:solidFill>
                <a:latin typeface="HelveticaNeueLT Std" panose="020B0604020202020204" pitchFamily="34" charset="0"/>
              </a:rPr>
              <a:t>cobblers children need some love - improve event and office IT support (email, </a:t>
            </a:r>
            <a:r>
              <a:rPr lang="en-US" sz="2000" dirty="0" smtClean="0">
                <a:solidFill>
                  <a:srgbClr val="002B58"/>
                </a:solidFill>
                <a:latin typeface="HelveticaNeueLT Std" panose="020B0604020202020204" pitchFamily="34" charset="0"/>
              </a:rPr>
              <a:t>a/v, calendar</a:t>
            </a:r>
            <a:r>
              <a:rPr lang="en-US" sz="2000" dirty="0">
                <a:solidFill>
                  <a:srgbClr val="002B58"/>
                </a:solidFill>
                <a:latin typeface="HelveticaNeueLT Std" panose="020B0604020202020204" pitchFamily="34" charset="0"/>
              </a:rPr>
              <a:t>, shared document </a:t>
            </a:r>
            <a:r>
              <a:rPr lang="en-US" sz="2000" dirty="0" smtClean="0">
                <a:solidFill>
                  <a:srgbClr val="002B58"/>
                </a:solidFill>
                <a:latin typeface="HelveticaNeueLT Std" panose="020B0604020202020204" pitchFamily="34" charset="0"/>
              </a:rPr>
              <a:t>repository, </a:t>
            </a:r>
            <a:r>
              <a:rPr lang="en-US" sz="2000" dirty="0" err="1" smtClean="0">
                <a:solidFill>
                  <a:srgbClr val="002B58"/>
                </a:solidFill>
                <a:latin typeface="HelveticaNeueLT Std" panose="020B0604020202020204" pitchFamily="34" charset="0"/>
              </a:rPr>
              <a:t>etc</a:t>
            </a:r>
            <a:r>
              <a:rPr lang="en-US" sz="2000" dirty="0" smtClean="0">
                <a:solidFill>
                  <a:srgbClr val="002B58"/>
                </a:solidFill>
                <a:latin typeface="HelveticaNeueLT Std" panose="020B0604020202020204" pitchFamily="34" charset="0"/>
              </a:rPr>
              <a:t>)</a:t>
            </a:r>
            <a:endParaRPr lang="en-US" sz="2000" dirty="0">
              <a:solidFill>
                <a:srgbClr val="002B58"/>
              </a:solidFill>
              <a:latin typeface="HelveticaNeueLT Std" panose="020B0604020202020204" pitchFamily="34" charset="0"/>
            </a:endParaRPr>
          </a:p>
          <a:p>
            <a:pPr marL="342900" indent="-342900" algn="l">
              <a:lnSpc>
                <a:spcPct val="100000"/>
              </a:lnSpc>
              <a:buFont typeface="Arial"/>
              <a:buChar char="•"/>
            </a:pPr>
            <a:endParaRPr lang="en-US" sz="2000" dirty="0">
              <a:solidFill>
                <a:srgbClr val="002B58"/>
              </a:solidFill>
              <a:latin typeface="HelveticaNeueLT Std" panose="020B0604020202020204" pitchFamily="34" charset="0"/>
            </a:endParaRPr>
          </a:p>
        </p:txBody>
      </p:sp>
    </p:spTree>
    <p:extLst>
      <p:ext uri="{BB962C8B-B14F-4D97-AF65-F5344CB8AC3E}">
        <p14:creationId xmlns:p14="http://schemas.microsoft.com/office/powerpoint/2010/main" val="2242676426"/>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1235676" y="1188590"/>
            <a:ext cx="7224677"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3000" dirty="0">
              <a:solidFill>
                <a:srgbClr val="002B58"/>
              </a:solidFill>
              <a:latin typeface="HelveticaNeueLT Std Med"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73014" y="1715356"/>
            <a:ext cx="6350000" cy="4495800"/>
          </a:xfrm>
          <a:prstGeom prst="rect">
            <a:avLst/>
          </a:prstGeom>
        </p:spPr>
      </p:pic>
      <p:sp>
        <p:nvSpPr>
          <p:cNvPr id="5" name="Title 1"/>
          <p:cNvSpPr txBox="1">
            <a:spLocks/>
          </p:cNvSpPr>
          <p:nvPr/>
        </p:nvSpPr>
        <p:spPr>
          <a:xfrm>
            <a:off x="1664765" y="785262"/>
            <a:ext cx="5134303"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dirty="0" smtClean="0">
                <a:solidFill>
                  <a:srgbClr val="002B58"/>
                </a:solidFill>
                <a:latin typeface="Helvetica Neue Medium"/>
                <a:ea typeface="Verdana" charset="0"/>
                <a:cs typeface="Helvetica Neue Medium"/>
              </a:rPr>
              <a:t>Strategic Partnerships</a:t>
            </a:r>
            <a:endParaRPr lang="en-US" sz="3600" dirty="0">
              <a:solidFill>
                <a:srgbClr val="002B58"/>
              </a:solidFill>
              <a:latin typeface="Helvetica Neue Medium"/>
              <a:ea typeface="Verdana" charset="0"/>
              <a:cs typeface="Helvetica Neue Medium"/>
            </a:endParaRPr>
          </a:p>
        </p:txBody>
      </p:sp>
    </p:spTree>
    <p:extLst>
      <p:ext uri="{BB962C8B-B14F-4D97-AF65-F5344CB8AC3E}">
        <p14:creationId xmlns:p14="http://schemas.microsoft.com/office/powerpoint/2010/main" val="222262147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235676" y="1119010"/>
            <a:ext cx="7224677"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dirty="0" smtClean="0">
                <a:solidFill>
                  <a:srgbClr val="002B58"/>
                </a:solidFill>
                <a:latin typeface="HelveticaNeueLT Std Med" panose="020B0604020202020204" pitchFamily="34" charset="0"/>
              </a:rPr>
              <a:t>IPaT Summer Planning</a:t>
            </a:r>
            <a:endParaRPr lang="en-US" sz="3000" dirty="0">
              <a:solidFill>
                <a:srgbClr val="002B58"/>
              </a:solidFill>
              <a:latin typeface="HelveticaNeueLT Std Med" panose="020B0604020202020204" pitchFamily="34" charset="0"/>
            </a:endParaRPr>
          </a:p>
        </p:txBody>
      </p:sp>
      <p:sp>
        <p:nvSpPr>
          <p:cNvPr id="5" name="Subtitle 2"/>
          <p:cNvSpPr txBox="1">
            <a:spLocks/>
          </p:cNvSpPr>
          <p:nvPr/>
        </p:nvSpPr>
        <p:spPr>
          <a:xfrm>
            <a:off x="1235676" y="1919416"/>
            <a:ext cx="3566983" cy="335835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2000" dirty="0" smtClean="0">
                <a:solidFill>
                  <a:srgbClr val="002B58"/>
                </a:solidFill>
                <a:latin typeface="HelveticaNeueLT Std" panose="020B0604020202020204" pitchFamily="34" charset="0"/>
              </a:rPr>
              <a:t>Start with campus level research aspirations</a:t>
            </a:r>
          </a:p>
          <a:p>
            <a:pPr algn="l">
              <a:lnSpc>
                <a:spcPct val="100000"/>
              </a:lnSpc>
            </a:pPr>
            <a:r>
              <a:rPr lang="en-US" sz="2000" dirty="0" smtClean="0">
                <a:solidFill>
                  <a:srgbClr val="002B58"/>
                </a:solidFill>
                <a:latin typeface="HelveticaNeueLT Std" panose="020B0604020202020204" pitchFamily="34" charset="0"/>
              </a:rPr>
              <a:t>Generate shared research goals</a:t>
            </a:r>
          </a:p>
          <a:p>
            <a:pPr algn="l">
              <a:lnSpc>
                <a:spcPct val="100000"/>
              </a:lnSpc>
            </a:pPr>
            <a:r>
              <a:rPr lang="en-US" sz="2000" dirty="0" smtClean="0">
                <a:solidFill>
                  <a:srgbClr val="002B58"/>
                </a:solidFill>
                <a:latin typeface="HelveticaNeueLT Std" panose="020B0604020202020204" pitchFamily="34" charset="0"/>
              </a:rPr>
              <a:t>Frame goals in the context of resources and processes</a:t>
            </a:r>
          </a:p>
          <a:p>
            <a:pPr algn="l">
              <a:lnSpc>
                <a:spcPct val="100000"/>
              </a:lnSpc>
            </a:pPr>
            <a:r>
              <a:rPr lang="en-US" sz="2000" dirty="0" smtClean="0">
                <a:solidFill>
                  <a:srgbClr val="002B58"/>
                </a:solidFill>
                <a:latin typeface="HelveticaNeueLT Std" panose="020B0604020202020204" pitchFamily="34" charset="0"/>
              </a:rPr>
              <a:t>Generate shared </a:t>
            </a:r>
            <a:r>
              <a:rPr lang="en-US" sz="2000" dirty="0" err="1" smtClean="0">
                <a:solidFill>
                  <a:srgbClr val="002B58"/>
                </a:solidFill>
                <a:latin typeface="HelveticaNeueLT Std" panose="020B0604020202020204" pitchFamily="34" charset="0"/>
              </a:rPr>
              <a:t>dept</a:t>
            </a:r>
            <a:r>
              <a:rPr lang="en-US" sz="2000" dirty="0" smtClean="0">
                <a:solidFill>
                  <a:srgbClr val="002B58"/>
                </a:solidFill>
                <a:latin typeface="HelveticaNeueLT Std" panose="020B0604020202020204" pitchFamily="34" charset="0"/>
              </a:rPr>
              <a:t> goals</a:t>
            </a:r>
          </a:p>
          <a:p>
            <a:pPr algn="l">
              <a:lnSpc>
                <a:spcPct val="100000"/>
              </a:lnSpc>
            </a:pPr>
            <a:r>
              <a:rPr lang="en-US" sz="2000" dirty="0" smtClean="0">
                <a:solidFill>
                  <a:srgbClr val="002B58"/>
                </a:solidFill>
                <a:latin typeface="HelveticaNeueLT Std" panose="020B0604020202020204" pitchFamily="34" charset="0"/>
              </a:rPr>
              <a:t>Update </a:t>
            </a:r>
            <a:r>
              <a:rPr lang="en-US" sz="2000" dirty="0" err="1" smtClean="0">
                <a:solidFill>
                  <a:srgbClr val="002B58"/>
                </a:solidFill>
                <a:latin typeface="HelveticaNeueLT Std" panose="020B0604020202020204" pitchFamily="34" charset="0"/>
              </a:rPr>
              <a:t>dept</a:t>
            </a:r>
            <a:r>
              <a:rPr lang="en-US" sz="2000" dirty="0" smtClean="0">
                <a:solidFill>
                  <a:srgbClr val="002B58"/>
                </a:solidFill>
                <a:latin typeface="HelveticaNeueLT Std" panose="020B0604020202020204" pitchFamily="34" charset="0"/>
              </a:rPr>
              <a:t> plans and processes</a:t>
            </a:r>
          </a:p>
          <a:p>
            <a:pPr algn="l">
              <a:lnSpc>
                <a:spcPct val="100000"/>
              </a:lnSpc>
            </a:pPr>
            <a:r>
              <a:rPr lang="en-US" sz="2000" b="1" dirty="0" smtClean="0">
                <a:solidFill>
                  <a:srgbClr val="002B58"/>
                </a:solidFill>
                <a:latin typeface="HelveticaNeueLT Std" panose="020B0604020202020204" pitchFamily="34" charset="0"/>
              </a:rPr>
              <a:t>Communicate back to campus</a:t>
            </a:r>
            <a:endParaRPr lang="en-US" sz="2000" b="1" dirty="0">
              <a:solidFill>
                <a:srgbClr val="002B58"/>
              </a:solidFill>
              <a:latin typeface="HelveticaNeueLT Std" panose="020B0604020202020204" pitchFamily="34" charset="0"/>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99975" y="1458310"/>
            <a:ext cx="3232917" cy="4879684"/>
          </a:xfrm>
          <a:prstGeom prst="rect">
            <a:avLst/>
          </a:prstGeom>
        </p:spPr>
      </p:pic>
    </p:spTree>
    <p:extLst>
      <p:ext uri="{BB962C8B-B14F-4D97-AF65-F5344CB8AC3E}">
        <p14:creationId xmlns:p14="http://schemas.microsoft.com/office/powerpoint/2010/main" val="3272463347"/>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235676" y="1119010"/>
            <a:ext cx="8575912"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3000" dirty="0">
              <a:solidFill>
                <a:srgbClr val="002B58"/>
              </a:solidFill>
              <a:latin typeface="HelveticaNeueLT Std Med" panose="020B0604020202020204" pitchFamily="34" charset="0"/>
            </a:endParaRPr>
          </a:p>
        </p:txBody>
      </p:sp>
      <p:sp>
        <p:nvSpPr>
          <p:cNvPr id="9" name="Subtitle 2"/>
          <p:cNvSpPr txBox="1">
            <a:spLocks/>
          </p:cNvSpPr>
          <p:nvPr/>
        </p:nvSpPr>
        <p:spPr>
          <a:xfrm>
            <a:off x="1235675" y="1745466"/>
            <a:ext cx="7783456" cy="335835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lnSpc>
                <a:spcPct val="100000"/>
              </a:lnSpc>
            </a:pPr>
            <a:r>
              <a:rPr lang="en-US" sz="2000" dirty="0">
                <a:solidFill>
                  <a:srgbClr val="002B58"/>
                </a:solidFill>
                <a:latin typeface="HelveticaNeueLT Std" panose="020B0604020202020204" pitchFamily="34" charset="0"/>
              </a:rPr>
              <a:t>Siva </a:t>
            </a:r>
            <a:r>
              <a:rPr lang="en-US" sz="2000" dirty="0" err="1">
                <a:solidFill>
                  <a:srgbClr val="002B58"/>
                </a:solidFill>
                <a:latin typeface="HelveticaNeueLT Std" panose="020B0604020202020204" pitchFamily="34" charset="0"/>
              </a:rPr>
              <a:t>Jayaraman</a:t>
            </a:r>
            <a:r>
              <a:rPr lang="en-US" sz="2000" dirty="0">
                <a:solidFill>
                  <a:srgbClr val="002B58"/>
                </a:solidFill>
                <a:latin typeface="HelveticaNeueLT Std" panose="020B0604020202020204" pitchFamily="34" charset="0"/>
              </a:rPr>
              <a:t> </a:t>
            </a:r>
          </a:p>
          <a:p>
            <a:pPr lvl="0" algn="l">
              <a:lnSpc>
                <a:spcPct val="100000"/>
              </a:lnSpc>
            </a:pPr>
            <a:r>
              <a:rPr lang="en-US" sz="2000" dirty="0">
                <a:solidFill>
                  <a:srgbClr val="002B58"/>
                </a:solidFill>
                <a:latin typeface="HelveticaNeueLT Std" panose="020B0604020202020204" pitchFamily="34" charset="0"/>
              </a:rPr>
              <a:t>Caroline Gaines </a:t>
            </a:r>
            <a:r>
              <a:rPr lang="en-US" sz="2000" dirty="0" smtClean="0">
                <a:solidFill>
                  <a:srgbClr val="002B58"/>
                </a:solidFill>
                <a:latin typeface="HelveticaNeueLT Std" panose="020B0604020202020204" pitchFamily="34" charset="0"/>
              </a:rPr>
              <a:t>Wood</a:t>
            </a:r>
            <a:endParaRPr lang="en-US" sz="2000" dirty="0">
              <a:solidFill>
                <a:srgbClr val="002B58"/>
              </a:solidFill>
              <a:latin typeface="HelveticaNeueLT Std" panose="020B0604020202020204" pitchFamily="34" charset="0"/>
            </a:endParaRPr>
          </a:p>
          <a:p>
            <a:pPr lvl="0" algn="l">
              <a:lnSpc>
                <a:spcPct val="100000"/>
              </a:lnSpc>
            </a:pPr>
            <a:r>
              <a:rPr lang="en-US" sz="2000" dirty="0">
                <a:solidFill>
                  <a:srgbClr val="002B58"/>
                </a:solidFill>
                <a:latin typeface="HelveticaNeueLT Std" panose="020B0604020202020204" pitchFamily="34" charset="0"/>
              </a:rPr>
              <a:t>Ed Price </a:t>
            </a:r>
          </a:p>
          <a:p>
            <a:pPr lvl="0" algn="l">
              <a:lnSpc>
                <a:spcPct val="100000"/>
              </a:lnSpc>
            </a:pPr>
            <a:r>
              <a:rPr lang="en-US" sz="2000" dirty="0">
                <a:solidFill>
                  <a:srgbClr val="002B58"/>
                </a:solidFill>
                <a:latin typeface="HelveticaNeueLT Std" panose="020B0604020202020204" pitchFamily="34" charset="0"/>
              </a:rPr>
              <a:t>Marla </a:t>
            </a:r>
            <a:r>
              <a:rPr lang="en-US" sz="2000" dirty="0" smtClean="0">
                <a:solidFill>
                  <a:srgbClr val="002B58"/>
                </a:solidFill>
                <a:latin typeface="HelveticaNeueLT Std" panose="020B0604020202020204" pitchFamily="34" charset="0"/>
              </a:rPr>
              <a:t>Gorges</a:t>
            </a:r>
            <a:endParaRPr lang="en-US" sz="2000" dirty="0">
              <a:solidFill>
                <a:srgbClr val="002B58"/>
              </a:solidFill>
              <a:latin typeface="HelveticaNeueLT Std" panose="020B0604020202020204" pitchFamily="34" charset="0"/>
            </a:endParaRPr>
          </a:p>
          <a:p>
            <a:pPr lvl="0" algn="l">
              <a:lnSpc>
                <a:spcPct val="100000"/>
              </a:lnSpc>
            </a:pPr>
            <a:r>
              <a:rPr lang="en-US" sz="2000" dirty="0">
                <a:solidFill>
                  <a:srgbClr val="002B58"/>
                </a:solidFill>
                <a:latin typeface="HelveticaNeueLT Std" panose="020B0604020202020204" pitchFamily="34" charset="0"/>
              </a:rPr>
              <a:t>Sherry </a:t>
            </a:r>
            <a:r>
              <a:rPr lang="en-US" sz="2000" dirty="0" err="1" smtClean="0">
                <a:solidFill>
                  <a:srgbClr val="002B58"/>
                </a:solidFill>
                <a:latin typeface="HelveticaNeueLT Std" panose="020B0604020202020204" pitchFamily="34" charset="0"/>
              </a:rPr>
              <a:t>Farrugia</a:t>
            </a:r>
            <a:endParaRPr lang="en-US" sz="2000" dirty="0">
              <a:solidFill>
                <a:srgbClr val="002B58"/>
              </a:solidFill>
              <a:latin typeface="HelveticaNeueLT Std" panose="020B0604020202020204" pitchFamily="34" charset="0"/>
            </a:endParaRPr>
          </a:p>
          <a:p>
            <a:pPr lvl="0" algn="l">
              <a:lnSpc>
                <a:spcPct val="100000"/>
              </a:lnSpc>
            </a:pPr>
            <a:r>
              <a:rPr lang="en-US" sz="2000" dirty="0">
                <a:solidFill>
                  <a:srgbClr val="002B58"/>
                </a:solidFill>
                <a:latin typeface="HelveticaNeueLT Std" panose="020B0604020202020204" pitchFamily="34" charset="0"/>
              </a:rPr>
              <a:t>Laurie Baird</a:t>
            </a:r>
          </a:p>
        </p:txBody>
      </p:sp>
      <p:sp>
        <p:nvSpPr>
          <p:cNvPr id="5" name="Title 1"/>
          <p:cNvSpPr txBox="1">
            <a:spLocks/>
          </p:cNvSpPr>
          <p:nvPr/>
        </p:nvSpPr>
        <p:spPr>
          <a:xfrm>
            <a:off x="1214116" y="1149645"/>
            <a:ext cx="8575912"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dirty="0">
                <a:solidFill>
                  <a:srgbClr val="002B58"/>
                </a:solidFill>
                <a:latin typeface="HelveticaNeueLT Std Med" panose="020B0604020202020204" pitchFamily="34" charset="0"/>
              </a:rPr>
              <a:t>The Strategic Partnerships Team</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44752" y="2705480"/>
            <a:ext cx="3866936" cy="901549"/>
          </a:xfrm>
          <a:prstGeom prst="rect">
            <a:avLst/>
          </a:prstGeom>
        </p:spPr>
      </p:pic>
      <p:sp>
        <p:nvSpPr>
          <p:cNvPr id="7" name="TextBox 6"/>
          <p:cNvSpPr txBox="1"/>
          <p:nvPr/>
        </p:nvSpPr>
        <p:spPr>
          <a:xfrm>
            <a:off x="3483424" y="5843772"/>
            <a:ext cx="2729178" cy="646331"/>
          </a:xfrm>
          <a:prstGeom prst="rect">
            <a:avLst/>
          </a:prstGeom>
          <a:noFill/>
        </p:spPr>
        <p:txBody>
          <a:bodyPr wrap="square" rtlCol="0">
            <a:spAutoFit/>
          </a:bodyPr>
          <a:lstStyle/>
          <a:p>
            <a:r>
              <a:rPr lang="en-US" b="1" dirty="0" smtClean="0">
                <a:hlinkClick r:id="rId4"/>
              </a:rPr>
              <a:t>partners@ipat.gatech.edu</a:t>
            </a:r>
            <a:endParaRPr lang="en-US" b="1" dirty="0" smtClean="0"/>
          </a:p>
          <a:p>
            <a:endParaRPr lang="en-US" b="1" dirty="0" smtClean="0"/>
          </a:p>
        </p:txBody>
      </p:sp>
    </p:spTree>
    <p:extLst>
      <p:ext uri="{BB962C8B-B14F-4D97-AF65-F5344CB8AC3E}">
        <p14:creationId xmlns:p14="http://schemas.microsoft.com/office/powerpoint/2010/main" val="34828653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235676" y="1119010"/>
            <a:ext cx="8575912"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3000" dirty="0">
              <a:solidFill>
                <a:srgbClr val="002B58"/>
              </a:solidFill>
              <a:latin typeface="HelveticaNeueLT Std Med" panose="020B0604020202020204" pitchFamily="34" charset="0"/>
            </a:endParaRPr>
          </a:p>
        </p:txBody>
      </p:sp>
      <p:sp>
        <p:nvSpPr>
          <p:cNvPr id="9" name="Subtitle 2"/>
          <p:cNvSpPr txBox="1">
            <a:spLocks/>
          </p:cNvSpPr>
          <p:nvPr/>
        </p:nvSpPr>
        <p:spPr>
          <a:xfrm>
            <a:off x="1235675" y="1745466"/>
            <a:ext cx="7783456" cy="335835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2000" dirty="0">
                <a:solidFill>
                  <a:srgbClr val="002B58"/>
                </a:solidFill>
                <a:latin typeface="HelveticaNeueLT Std" panose="020B0604020202020204" pitchFamily="34" charset="0"/>
              </a:rPr>
              <a:t>Partnership ecosystem</a:t>
            </a:r>
          </a:p>
          <a:p>
            <a:pPr marL="342900" indent="-342900" algn="l">
              <a:lnSpc>
                <a:spcPct val="100000"/>
              </a:lnSpc>
              <a:buFont typeface="Arial"/>
              <a:buChar char="•"/>
            </a:pPr>
            <a:r>
              <a:rPr lang="en-US" sz="2000" dirty="0">
                <a:solidFill>
                  <a:srgbClr val="002B58"/>
                </a:solidFill>
                <a:latin typeface="HelveticaNeueLT Std" panose="020B0604020202020204" pitchFamily="34" charset="0"/>
              </a:rPr>
              <a:t>Ideate, Communicate, Educate, </a:t>
            </a:r>
            <a:r>
              <a:rPr lang="en-US" sz="2000" dirty="0" smtClean="0">
                <a:solidFill>
                  <a:srgbClr val="002B58"/>
                </a:solidFill>
                <a:latin typeface="HelveticaNeueLT Std" panose="020B0604020202020204" pitchFamily="34" charset="0"/>
              </a:rPr>
              <a:t>Relate</a:t>
            </a:r>
            <a:endParaRPr lang="en-US" sz="2000" dirty="0">
              <a:solidFill>
                <a:srgbClr val="002B58"/>
              </a:solidFill>
              <a:latin typeface="HelveticaNeueLT Std" panose="020B0604020202020204" pitchFamily="34" charset="0"/>
            </a:endParaRPr>
          </a:p>
          <a:p>
            <a:pPr algn="l">
              <a:lnSpc>
                <a:spcPct val="100000"/>
              </a:lnSpc>
            </a:pPr>
            <a:r>
              <a:rPr lang="en-US" sz="2000" dirty="0">
                <a:solidFill>
                  <a:srgbClr val="002B58"/>
                </a:solidFill>
                <a:latin typeface="HelveticaNeueLT Std" panose="020B0604020202020204" pitchFamily="34" charset="0"/>
              </a:rPr>
              <a:t>Build an anchor partner(s)</a:t>
            </a:r>
          </a:p>
          <a:p>
            <a:pPr marL="342900" indent="-342900" algn="l">
              <a:lnSpc>
                <a:spcPct val="100000"/>
              </a:lnSpc>
              <a:buFont typeface="Arial"/>
              <a:buChar char="•"/>
            </a:pPr>
            <a:r>
              <a:rPr lang="en-US" sz="2000" dirty="0">
                <a:solidFill>
                  <a:srgbClr val="002B58"/>
                </a:solidFill>
                <a:latin typeface="HelveticaNeueLT Std" panose="020B0604020202020204" pitchFamily="34" charset="0"/>
              </a:rPr>
              <a:t>Sustained and enduring </a:t>
            </a:r>
            <a:r>
              <a:rPr lang="en-US" sz="2000" dirty="0" smtClean="0">
                <a:solidFill>
                  <a:srgbClr val="002B58"/>
                </a:solidFill>
                <a:latin typeface="HelveticaNeueLT Std" panose="020B0604020202020204" pitchFamily="34" charset="0"/>
              </a:rPr>
              <a:t>partnership</a:t>
            </a:r>
            <a:endParaRPr lang="en-US" sz="2000" dirty="0">
              <a:solidFill>
                <a:srgbClr val="002B58"/>
              </a:solidFill>
              <a:latin typeface="HelveticaNeueLT Std" panose="020B0604020202020204" pitchFamily="34" charset="0"/>
            </a:endParaRPr>
          </a:p>
          <a:p>
            <a:pPr algn="l">
              <a:lnSpc>
                <a:spcPct val="100000"/>
              </a:lnSpc>
            </a:pPr>
            <a:r>
              <a:rPr lang="en-US" sz="2000" dirty="0">
                <a:solidFill>
                  <a:srgbClr val="002B58"/>
                </a:solidFill>
                <a:latin typeface="HelveticaNeueLT Std" panose="020B0604020202020204" pitchFamily="34" charset="0"/>
              </a:rPr>
              <a:t>Create an IPAT engagement </a:t>
            </a:r>
            <a:r>
              <a:rPr lang="en-US" sz="2000" dirty="0" smtClean="0">
                <a:solidFill>
                  <a:srgbClr val="002B58"/>
                </a:solidFill>
                <a:latin typeface="HelveticaNeueLT Std" panose="020B0604020202020204" pitchFamily="34" charset="0"/>
              </a:rPr>
              <a:t>mode</a:t>
            </a:r>
            <a:br>
              <a:rPr lang="en-US" sz="2000" dirty="0" smtClean="0">
                <a:solidFill>
                  <a:srgbClr val="002B58"/>
                </a:solidFill>
                <a:latin typeface="HelveticaNeueLT Std" panose="020B0604020202020204" pitchFamily="34" charset="0"/>
              </a:rPr>
            </a:br>
            <a:endParaRPr lang="en-US" sz="2000" dirty="0">
              <a:solidFill>
                <a:srgbClr val="002B58"/>
              </a:solidFill>
              <a:latin typeface="HelveticaNeueLT Std" panose="020B0604020202020204" pitchFamily="34" charset="0"/>
            </a:endParaRPr>
          </a:p>
          <a:p>
            <a:pPr algn="l">
              <a:lnSpc>
                <a:spcPct val="100000"/>
              </a:lnSpc>
            </a:pPr>
            <a:r>
              <a:rPr lang="en-US" sz="2000" dirty="0">
                <a:solidFill>
                  <a:srgbClr val="002B58"/>
                </a:solidFill>
                <a:latin typeface="HelveticaNeueLT Std" panose="020B0604020202020204" pitchFamily="34" charset="0"/>
              </a:rPr>
              <a:t>Build a systematic way to tell the IPaT story – future &amp; current partners</a:t>
            </a:r>
          </a:p>
        </p:txBody>
      </p:sp>
      <p:sp>
        <p:nvSpPr>
          <p:cNvPr id="5" name="Title 1"/>
          <p:cNvSpPr txBox="1">
            <a:spLocks/>
          </p:cNvSpPr>
          <p:nvPr/>
        </p:nvSpPr>
        <p:spPr>
          <a:xfrm>
            <a:off x="1214116" y="1149645"/>
            <a:ext cx="8575912"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dirty="0" smtClean="0">
                <a:solidFill>
                  <a:srgbClr val="002B58"/>
                </a:solidFill>
                <a:latin typeface="HelveticaNeueLT Std Med" panose="020B0604020202020204" pitchFamily="34" charset="0"/>
              </a:rPr>
              <a:t>2015-2016 Goals</a:t>
            </a:r>
            <a:endParaRPr lang="en-US" sz="3000" dirty="0">
              <a:solidFill>
                <a:srgbClr val="002B58"/>
              </a:solidFill>
              <a:latin typeface="HelveticaNeueLT Std Med" panose="020B0604020202020204" pitchFamily="34" charset="0"/>
            </a:endParaRPr>
          </a:p>
        </p:txBody>
      </p:sp>
      <p:sp>
        <p:nvSpPr>
          <p:cNvPr id="7" name="TextBox 6"/>
          <p:cNvSpPr txBox="1"/>
          <p:nvPr/>
        </p:nvSpPr>
        <p:spPr>
          <a:xfrm>
            <a:off x="3483424" y="5843772"/>
            <a:ext cx="2729178" cy="646331"/>
          </a:xfrm>
          <a:prstGeom prst="rect">
            <a:avLst/>
          </a:prstGeom>
          <a:noFill/>
        </p:spPr>
        <p:txBody>
          <a:bodyPr wrap="square" rtlCol="0">
            <a:spAutoFit/>
          </a:bodyPr>
          <a:lstStyle/>
          <a:p>
            <a:r>
              <a:rPr lang="en-US" b="1" dirty="0" smtClean="0">
                <a:solidFill>
                  <a:prstClr val="black"/>
                </a:solidFill>
                <a:latin typeface="Calibri"/>
                <a:hlinkClick r:id="rId3"/>
              </a:rPr>
              <a:t>partners@ipat.gatech.edu</a:t>
            </a:r>
            <a:endParaRPr lang="en-US" b="1" dirty="0" smtClean="0">
              <a:solidFill>
                <a:prstClr val="black"/>
              </a:solidFill>
              <a:latin typeface="Calibri"/>
            </a:endParaRPr>
          </a:p>
          <a:p>
            <a:endParaRPr lang="en-US" b="1" dirty="0" smtClean="0">
              <a:solidFill>
                <a:prstClr val="black"/>
              </a:solidFill>
              <a:latin typeface="Calibri"/>
            </a:endParaRPr>
          </a:p>
        </p:txBody>
      </p:sp>
    </p:spTree>
    <p:extLst>
      <p:ext uri="{BB962C8B-B14F-4D97-AF65-F5344CB8AC3E}">
        <p14:creationId xmlns:p14="http://schemas.microsoft.com/office/powerpoint/2010/main" val="15301663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235676" y="1119010"/>
            <a:ext cx="8575912"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3000" dirty="0">
              <a:solidFill>
                <a:srgbClr val="002B58"/>
              </a:solidFill>
              <a:latin typeface="HelveticaNeueLT Std Med" panose="020B0604020202020204" pitchFamily="34" charset="0"/>
            </a:endParaRPr>
          </a:p>
        </p:txBody>
      </p:sp>
      <p:sp>
        <p:nvSpPr>
          <p:cNvPr id="9" name="Subtitle 2"/>
          <p:cNvSpPr txBox="1">
            <a:spLocks/>
          </p:cNvSpPr>
          <p:nvPr/>
        </p:nvSpPr>
        <p:spPr>
          <a:xfrm>
            <a:off x="1235675" y="1745466"/>
            <a:ext cx="7783456" cy="335835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1800" dirty="0">
                <a:solidFill>
                  <a:srgbClr val="002B58"/>
                </a:solidFill>
                <a:latin typeface="HelveticaNeueLT Std" panose="020B0604020202020204" pitchFamily="34" charset="0"/>
              </a:rPr>
              <a:t>Team:  </a:t>
            </a:r>
            <a:r>
              <a:rPr lang="en-US" sz="1800" dirty="0" smtClean="0">
                <a:solidFill>
                  <a:srgbClr val="002B58"/>
                </a:solidFill>
                <a:latin typeface="HelveticaNeueLT Std" panose="020B0604020202020204" pitchFamily="34" charset="0"/>
              </a:rPr>
              <a:t> 	Ed </a:t>
            </a:r>
            <a:r>
              <a:rPr lang="en-US" sz="1800" dirty="0">
                <a:solidFill>
                  <a:srgbClr val="002B58"/>
                </a:solidFill>
                <a:latin typeface="HelveticaNeueLT Std" panose="020B0604020202020204" pitchFamily="34" charset="0"/>
              </a:rPr>
              <a:t>Price (</a:t>
            </a:r>
            <a:r>
              <a:rPr lang="en-US" sz="1800" dirty="0" err="1">
                <a:solidFill>
                  <a:srgbClr val="002B58"/>
                </a:solidFill>
                <a:latin typeface="HelveticaNeueLT Std" panose="020B0604020202020204" pitchFamily="34" charset="0"/>
              </a:rPr>
              <a:t>ed.price@gatech.edu</a:t>
            </a:r>
            <a:r>
              <a:rPr lang="en-US" sz="1800" dirty="0">
                <a:solidFill>
                  <a:srgbClr val="002B58"/>
                </a:solidFill>
                <a:latin typeface="HelveticaNeueLT Std" panose="020B0604020202020204" pitchFamily="34" charset="0"/>
              </a:rPr>
              <a:t>), </a:t>
            </a:r>
            <a:br>
              <a:rPr lang="en-US" sz="1800" dirty="0">
                <a:solidFill>
                  <a:srgbClr val="002B58"/>
                </a:solidFill>
                <a:latin typeface="HelveticaNeueLT Std" panose="020B0604020202020204" pitchFamily="34" charset="0"/>
              </a:rPr>
            </a:br>
            <a:r>
              <a:rPr lang="en-US" sz="1800" dirty="0">
                <a:solidFill>
                  <a:srgbClr val="002B58"/>
                </a:solidFill>
                <a:latin typeface="HelveticaNeueLT Std" panose="020B0604020202020204" pitchFamily="34" charset="0"/>
              </a:rPr>
              <a:t>	Francine </a:t>
            </a:r>
            <a:r>
              <a:rPr lang="en-US" sz="1800" dirty="0" err="1">
                <a:solidFill>
                  <a:srgbClr val="002B58"/>
                </a:solidFill>
                <a:latin typeface="HelveticaNeueLT Std" panose="020B0604020202020204" pitchFamily="34" charset="0"/>
              </a:rPr>
              <a:t>Lyken</a:t>
            </a:r>
            <a:r>
              <a:rPr lang="en-US" sz="1800" dirty="0">
                <a:solidFill>
                  <a:srgbClr val="002B58"/>
                </a:solidFill>
                <a:latin typeface="HelveticaNeueLT Std" panose="020B0604020202020204" pitchFamily="34" charset="0"/>
              </a:rPr>
              <a:t> (</a:t>
            </a:r>
            <a:r>
              <a:rPr lang="en-US" sz="1800" dirty="0" err="1">
                <a:solidFill>
                  <a:srgbClr val="002B58"/>
                </a:solidFill>
                <a:latin typeface="HelveticaNeueLT Std" panose="020B0604020202020204" pitchFamily="34" charset="0"/>
              </a:rPr>
              <a:t>francine.lyken@hsi.gatech.edu</a:t>
            </a:r>
            <a:r>
              <a:rPr lang="en-US" sz="1800" dirty="0">
                <a:solidFill>
                  <a:srgbClr val="002B58"/>
                </a:solidFill>
                <a:latin typeface="HelveticaNeueLT Std" panose="020B0604020202020204" pitchFamily="34" charset="0"/>
              </a:rPr>
              <a:t>)</a:t>
            </a:r>
          </a:p>
          <a:p>
            <a:pPr algn="l">
              <a:lnSpc>
                <a:spcPct val="100000"/>
              </a:lnSpc>
            </a:pPr>
            <a:r>
              <a:rPr lang="en-US" sz="1800" dirty="0">
                <a:solidFill>
                  <a:srgbClr val="002B58"/>
                </a:solidFill>
                <a:latin typeface="HelveticaNeueLT Std" panose="020B0604020202020204" pitchFamily="34" charset="0"/>
              </a:rPr>
              <a:t>Assignment: </a:t>
            </a:r>
          </a:p>
          <a:p>
            <a:pPr marL="285750" indent="-285750" algn="l">
              <a:lnSpc>
                <a:spcPct val="100000"/>
              </a:lnSpc>
              <a:buFont typeface="Wingdings" charset="2"/>
              <a:buChar char="§"/>
            </a:pPr>
            <a:r>
              <a:rPr lang="en-US" sz="1800" dirty="0">
                <a:solidFill>
                  <a:srgbClr val="002B58"/>
                </a:solidFill>
                <a:latin typeface="HelveticaNeueLT Std" panose="020B0604020202020204" pitchFamily="34" charset="0"/>
              </a:rPr>
              <a:t>Provide proposal support (budgets, submission criteria, signatures, </a:t>
            </a:r>
            <a:r>
              <a:rPr lang="en-US" sz="1800" dirty="0" err="1">
                <a:solidFill>
                  <a:srgbClr val="002B58"/>
                </a:solidFill>
                <a:latin typeface="HelveticaNeueLT Std" panose="020B0604020202020204" pitchFamily="34" charset="0"/>
              </a:rPr>
              <a:t>etc</a:t>
            </a:r>
            <a:r>
              <a:rPr lang="en-US" sz="1800" dirty="0">
                <a:solidFill>
                  <a:srgbClr val="002B58"/>
                </a:solidFill>
                <a:latin typeface="HelveticaNeueLT Std" panose="020B0604020202020204" pitchFamily="34" charset="0"/>
              </a:rPr>
              <a:t>)</a:t>
            </a:r>
          </a:p>
          <a:p>
            <a:pPr marL="285750" indent="-285750" algn="l">
              <a:lnSpc>
                <a:spcPct val="100000"/>
              </a:lnSpc>
              <a:buFont typeface="Wingdings" charset="2"/>
              <a:buChar char="§"/>
            </a:pPr>
            <a:r>
              <a:rPr lang="en-US" sz="1800" dirty="0">
                <a:solidFill>
                  <a:srgbClr val="002B58"/>
                </a:solidFill>
                <a:latin typeface="HelveticaNeueLT Std" panose="020B0604020202020204" pitchFamily="34" charset="0"/>
              </a:rPr>
              <a:t>Identify key opportunities and notify the applicable faculty</a:t>
            </a:r>
          </a:p>
          <a:p>
            <a:pPr marL="285750" indent="-285750" algn="l">
              <a:lnSpc>
                <a:spcPct val="100000"/>
              </a:lnSpc>
              <a:buFont typeface="Wingdings" charset="2"/>
              <a:buChar char="§"/>
            </a:pPr>
            <a:r>
              <a:rPr lang="en-US" sz="1800" dirty="0">
                <a:solidFill>
                  <a:srgbClr val="002B58"/>
                </a:solidFill>
                <a:latin typeface="HelveticaNeueLT Std" panose="020B0604020202020204" pitchFamily="34" charset="0"/>
              </a:rPr>
              <a:t>Provide campus leadership on major opportunities (ERCs, P30s, other multi-project proposals</a:t>
            </a:r>
            <a:r>
              <a:rPr lang="en-US" sz="1800" dirty="0" smtClean="0">
                <a:solidFill>
                  <a:srgbClr val="002B58"/>
                </a:solidFill>
                <a:latin typeface="HelveticaNeueLT Std" panose="020B0604020202020204" pitchFamily="34" charset="0"/>
              </a:rPr>
              <a:t>)</a:t>
            </a:r>
          </a:p>
          <a:p>
            <a:pPr algn="l">
              <a:lnSpc>
                <a:spcPct val="100000"/>
              </a:lnSpc>
            </a:pPr>
            <a:r>
              <a:rPr lang="en-US" sz="1800" dirty="0" smtClean="0">
                <a:solidFill>
                  <a:srgbClr val="002B58"/>
                </a:solidFill>
                <a:latin typeface="HelveticaNeueLT Std" panose="020B0604020202020204" pitchFamily="34" charset="0"/>
              </a:rPr>
              <a:t>Goals </a:t>
            </a:r>
            <a:r>
              <a:rPr lang="en-US" sz="1800" dirty="0">
                <a:solidFill>
                  <a:srgbClr val="002B58"/>
                </a:solidFill>
                <a:latin typeface="HelveticaNeueLT Std" panose="020B0604020202020204" pitchFamily="34" charset="0"/>
              </a:rPr>
              <a:t>for FY16: </a:t>
            </a:r>
          </a:p>
          <a:p>
            <a:pPr marL="285750" indent="-285750" algn="l">
              <a:lnSpc>
                <a:spcPct val="100000"/>
              </a:lnSpc>
              <a:buFont typeface="Wingdings" charset="2"/>
              <a:buChar char="§"/>
            </a:pPr>
            <a:r>
              <a:rPr lang="en-US" sz="1800" dirty="0">
                <a:solidFill>
                  <a:srgbClr val="002B58"/>
                </a:solidFill>
                <a:latin typeface="HelveticaNeueLT Std" panose="020B0604020202020204" pitchFamily="34" charset="0"/>
              </a:rPr>
              <a:t>Be a resource to our research community they can utilize  in supporting a diverse portfolio of  proposals.</a:t>
            </a:r>
          </a:p>
          <a:p>
            <a:pPr marL="285750" indent="-285750" algn="l">
              <a:lnSpc>
                <a:spcPct val="100000"/>
              </a:lnSpc>
              <a:buFont typeface="Wingdings" charset="2"/>
              <a:buChar char="§"/>
            </a:pPr>
            <a:r>
              <a:rPr lang="en-US" sz="1800" dirty="0">
                <a:solidFill>
                  <a:srgbClr val="002B58"/>
                </a:solidFill>
                <a:latin typeface="HelveticaNeueLT Std" panose="020B0604020202020204" pitchFamily="34" charset="0"/>
              </a:rPr>
              <a:t>Submit X proposals from IPaT (at least 20 quality proposals of $1M+)</a:t>
            </a:r>
          </a:p>
          <a:p>
            <a:pPr marL="285750" indent="-285750" algn="l">
              <a:lnSpc>
                <a:spcPct val="100000"/>
              </a:lnSpc>
              <a:buFont typeface="Wingdings" charset="2"/>
              <a:buChar char="§"/>
            </a:pPr>
            <a:r>
              <a:rPr lang="en-US" sz="1800" dirty="0">
                <a:solidFill>
                  <a:srgbClr val="002B58"/>
                </a:solidFill>
                <a:latin typeface="HelveticaNeueLT Std" panose="020B0604020202020204" pitchFamily="34" charset="0"/>
              </a:rPr>
              <a:t>Philanthropy / Foundation Proposals</a:t>
            </a:r>
          </a:p>
        </p:txBody>
      </p:sp>
      <p:sp>
        <p:nvSpPr>
          <p:cNvPr id="5" name="Title 1"/>
          <p:cNvSpPr txBox="1">
            <a:spLocks/>
          </p:cNvSpPr>
          <p:nvPr/>
        </p:nvSpPr>
        <p:spPr>
          <a:xfrm>
            <a:off x="1214116" y="1149645"/>
            <a:ext cx="8575912"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dirty="0" err="1">
                <a:solidFill>
                  <a:srgbClr val="002B58"/>
                </a:solidFill>
                <a:latin typeface="HelveticaNeueLT Std Med" panose="020B0604020202020204" pitchFamily="34" charset="0"/>
              </a:rPr>
              <a:t>IPaT’s</a:t>
            </a:r>
            <a:r>
              <a:rPr lang="en-US" sz="3000" dirty="0">
                <a:solidFill>
                  <a:srgbClr val="002B58"/>
                </a:solidFill>
                <a:latin typeface="HelveticaNeueLT Std Med" panose="020B0604020202020204" pitchFamily="34" charset="0"/>
              </a:rPr>
              <a:t> Proposal Support Team</a:t>
            </a:r>
          </a:p>
        </p:txBody>
      </p:sp>
    </p:spTree>
    <p:extLst>
      <p:ext uri="{BB962C8B-B14F-4D97-AF65-F5344CB8AC3E}">
        <p14:creationId xmlns:p14="http://schemas.microsoft.com/office/powerpoint/2010/main" val="4091578684"/>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998705" y="3938184"/>
            <a:ext cx="3318164" cy="1084937"/>
          </a:xfrm>
        </p:spPr>
        <p:txBody>
          <a:bodyPr>
            <a:normAutofit fontScale="90000"/>
          </a:bodyPr>
          <a:lstStyle/>
          <a:p>
            <a:pPr algn="l"/>
            <a:r>
              <a:rPr lang="en-US" sz="2700" dirty="0" smtClean="0">
                <a:solidFill>
                  <a:schemeClr val="bg1"/>
                </a:solidFill>
                <a:latin typeface="HelveticaNeueLT Std Med Ext" panose="020B0707030502030204" pitchFamily="34" charset="0"/>
              </a:rPr>
              <a:t>IPaT Marketing Communications</a:t>
            </a:r>
            <a:br>
              <a:rPr lang="en-US" sz="2700" dirty="0" smtClean="0">
                <a:solidFill>
                  <a:schemeClr val="bg1"/>
                </a:solidFill>
                <a:latin typeface="HelveticaNeueLT Std Med Ext" panose="020B0707030502030204" pitchFamily="34" charset="0"/>
              </a:rPr>
            </a:br>
            <a:r>
              <a:rPr lang="en-US" sz="2700" dirty="0">
                <a:solidFill>
                  <a:schemeClr val="bg1"/>
                </a:solidFill>
                <a:latin typeface="HelveticaNeueLT Std Med Ext" panose="020B0707030502030204" pitchFamily="34" charset="0"/>
              </a:rPr>
              <a:t/>
            </a:r>
            <a:br>
              <a:rPr lang="en-US" sz="2700" dirty="0">
                <a:solidFill>
                  <a:schemeClr val="bg1"/>
                </a:solidFill>
                <a:latin typeface="HelveticaNeueLT Std Med Ext" panose="020B0707030502030204" pitchFamily="34" charset="0"/>
              </a:rPr>
            </a:br>
            <a:endParaRPr lang="en-US" sz="2000" dirty="0">
              <a:solidFill>
                <a:schemeClr val="bg1"/>
              </a:solidFill>
              <a:latin typeface="HelveticaNeueLT Std Med Ext" panose="020B0707030502030204" pitchFamily="34" charset="0"/>
            </a:endParaRPr>
          </a:p>
        </p:txBody>
      </p:sp>
      <p:sp>
        <p:nvSpPr>
          <p:cNvPr id="2" name="TextBox 1"/>
          <p:cNvSpPr txBox="1"/>
          <p:nvPr/>
        </p:nvSpPr>
        <p:spPr>
          <a:xfrm>
            <a:off x="998705" y="4480652"/>
            <a:ext cx="2712530" cy="646331"/>
          </a:xfrm>
          <a:prstGeom prst="rect">
            <a:avLst/>
          </a:prstGeom>
          <a:noFill/>
        </p:spPr>
        <p:txBody>
          <a:bodyPr wrap="square" rtlCol="0">
            <a:spAutoFit/>
          </a:bodyPr>
          <a:lstStyle/>
          <a:p>
            <a:r>
              <a:rPr lang="en-US" dirty="0" err="1">
                <a:solidFill>
                  <a:prstClr val="white"/>
                </a:solidFill>
                <a:latin typeface="HelveticaNeueLT Std Med Ext" panose="020B0707030502030204" pitchFamily="34" charset="0"/>
              </a:rPr>
              <a:t>Renata</a:t>
            </a:r>
            <a:r>
              <a:rPr lang="en-US" dirty="0">
                <a:solidFill>
                  <a:prstClr val="white"/>
                </a:solidFill>
                <a:latin typeface="HelveticaNeueLT Std Med Ext" panose="020B0707030502030204" pitchFamily="34" charset="0"/>
              </a:rPr>
              <a:t> </a:t>
            </a:r>
            <a:r>
              <a:rPr lang="en-US" dirty="0" err="1">
                <a:solidFill>
                  <a:prstClr val="white"/>
                </a:solidFill>
                <a:latin typeface="HelveticaNeueLT Std Med Ext" panose="020B0707030502030204" pitchFamily="34" charset="0"/>
              </a:rPr>
              <a:t>LeDantec</a:t>
            </a:r>
            <a:r>
              <a:rPr lang="en-US" dirty="0">
                <a:solidFill>
                  <a:prstClr val="white"/>
                </a:solidFill>
                <a:latin typeface="HelveticaNeueLT Std Med Ext" panose="020B0707030502030204" pitchFamily="34" charset="0"/>
              </a:rPr>
              <a:t/>
            </a:r>
            <a:br>
              <a:rPr lang="en-US" dirty="0">
                <a:solidFill>
                  <a:prstClr val="white"/>
                </a:solidFill>
                <a:latin typeface="HelveticaNeueLT Std Med Ext" panose="020B0707030502030204" pitchFamily="34" charset="0"/>
              </a:rPr>
            </a:br>
            <a:r>
              <a:rPr lang="en-US" dirty="0">
                <a:solidFill>
                  <a:prstClr val="white"/>
                </a:solidFill>
                <a:latin typeface="HelveticaNeueLT Std Med Ext" panose="020B0707030502030204" pitchFamily="34" charset="0"/>
              </a:rPr>
              <a:t>Assistant Director</a:t>
            </a:r>
            <a:endParaRPr lang="en-US" dirty="0">
              <a:solidFill>
                <a:prstClr val="black"/>
              </a:solidFill>
              <a:latin typeface="Calibri"/>
            </a:endParaRPr>
          </a:p>
        </p:txBody>
      </p:sp>
    </p:spTree>
    <p:extLst>
      <p:ext uri="{BB962C8B-B14F-4D97-AF65-F5344CB8AC3E}">
        <p14:creationId xmlns:p14="http://schemas.microsoft.com/office/powerpoint/2010/main" val="757374254"/>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235676" y="708714"/>
            <a:ext cx="7224677"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600" dirty="0" smtClean="0">
                <a:solidFill>
                  <a:srgbClr val="002B58"/>
                </a:solidFill>
                <a:latin typeface="HelveticaNeueLT Std Med" panose="020B0604020202020204" pitchFamily="34" charset="0"/>
              </a:rPr>
              <a:t>Marketing Communications &amp; Events Team</a:t>
            </a:r>
            <a:endParaRPr lang="en-US" sz="2600" dirty="0">
              <a:solidFill>
                <a:srgbClr val="002B58"/>
              </a:solidFill>
              <a:latin typeface="HelveticaNeueLT Std Med" panose="020B0604020202020204" pitchFamily="34" charset="0"/>
            </a:endParaRPr>
          </a:p>
        </p:txBody>
      </p:sp>
      <p:sp>
        <p:nvSpPr>
          <p:cNvPr id="5" name="Subtitle 2"/>
          <p:cNvSpPr txBox="1">
            <a:spLocks/>
          </p:cNvSpPr>
          <p:nvPr/>
        </p:nvSpPr>
        <p:spPr>
          <a:xfrm>
            <a:off x="2922134" y="1676743"/>
            <a:ext cx="5844269" cy="1047964"/>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endParaRPr lang="en-US" sz="2000" dirty="0">
              <a:solidFill>
                <a:srgbClr val="002B58"/>
              </a:solidFill>
              <a:latin typeface="HelveticaNeueLT Std" panose="020B0604020202020204" pitchFamily="34" charset="0"/>
            </a:endParaRPr>
          </a:p>
        </p:txBody>
      </p:sp>
      <p:sp>
        <p:nvSpPr>
          <p:cNvPr id="2" name="TextBox 1"/>
          <p:cNvSpPr txBox="1"/>
          <p:nvPr/>
        </p:nvSpPr>
        <p:spPr>
          <a:xfrm>
            <a:off x="2465936" y="1393175"/>
            <a:ext cx="6177171" cy="1107996"/>
          </a:xfrm>
          <a:prstGeom prst="rect">
            <a:avLst/>
          </a:prstGeom>
          <a:noFill/>
        </p:spPr>
        <p:txBody>
          <a:bodyPr wrap="square" rtlCol="0">
            <a:spAutoFit/>
          </a:bodyPr>
          <a:lstStyle/>
          <a:p>
            <a:r>
              <a:rPr lang="en-US" b="1" dirty="0" smtClean="0">
                <a:solidFill>
                  <a:srgbClr val="002B58"/>
                </a:solidFill>
                <a:latin typeface="Calibri"/>
              </a:rPr>
              <a:t>Alyson Powell, Communications Officer</a:t>
            </a:r>
          </a:p>
          <a:p>
            <a:r>
              <a:rPr lang="en-US" sz="1600" dirty="0" smtClean="0">
                <a:solidFill>
                  <a:srgbClr val="002B58"/>
                </a:solidFill>
                <a:latin typeface="Calibri"/>
              </a:rPr>
              <a:t>Responsible for IPaT Insider, articles, news releases, web content, social media, videography, photography, PR, information dissemination to campus </a:t>
            </a:r>
            <a:endParaRPr lang="en-US" sz="1600" dirty="0">
              <a:solidFill>
                <a:srgbClr val="002B58"/>
              </a:solidFill>
              <a:latin typeface="Calibri"/>
            </a:endParaRPr>
          </a:p>
        </p:txBody>
      </p:sp>
      <p:sp>
        <p:nvSpPr>
          <p:cNvPr id="13" name="TextBox 12"/>
          <p:cNvSpPr txBox="1"/>
          <p:nvPr/>
        </p:nvSpPr>
        <p:spPr>
          <a:xfrm>
            <a:off x="2459586" y="2618198"/>
            <a:ext cx="6193941" cy="1107996"/>
          </a:xfrm>
          <a:prstGeom prst="rect">
            <a:avLst/>
          </a:prstGeom>
          <a:noFill/>
        </p:spPr>
        <p:txBody>
          <a:bodyPr wrap="square" rtlCol="0">
            <a:spAutoFit/>
          </a:bodyPr>
          <a:lstStyle/>
          <a:p>
            <a:r>
              <a:rPr lang="en-US" b="1" dirty="0" smtClean="0">
                <a:solidFill>
                  <a:srgbClr val="002B58"/>
                </a:solidFill>
                <a:latin typeface="Calibri"/>
              </a:rPr>
              <a:t>Raul Perez, Graphic Designer</a:t>
            </a:r>
          </a:p>
          <a:p>
            <a:r>
              <a:rPr lang="en-US" sz="1600" dirty="0" smtClean="0">
                <a:solidFill>
                  <a:srgbClr val="002B58"/>
                </a:solidFill>
                <a:latin typeface="Calibri"/>
              </a:rPr>
              <a:t>Responsible for IPaT visual identity. </a:t>
            </a:r>
            <a:r>
              <a:rPr lang="en-US" sz="1600" dirty="0" smtClean="0">
                <a:solidFill>
                  <a:srgbClr val="002B58"/>
                </a:solidFill>
                <a:latin typeface="Calibri"/>
              </a:rPr>
              <a:t>Develops and produces designs for websites, booklets, flyers, posters, PowerPoint presentations, newsletters, events, icons, logos, signage, templates, etc.</a:t>
            </a:r>
            <a:endParaRPr lang="en-US" sz="1600" dirty="0">
              <a:solidFill>
                <a:srgbClr val="002B58"/>
              </a:solidFill>
              <a:latin typeface="Calibri"/>
            </a:endParaRPr>
          </a:p>
        </p:txBody>
      </p:sp>
      <p:sp>
        <p:nvSpPr>
          <p:cNvPr id="3" name="TextBox 2"/>
          <p:cNvSpPr txBox="1"/>
          <p:nvPr/>
        </p:nvSpPr>
        <p:spPr>
          <a:xfrm>
            <a:off x="2463920" y="4019250"/>
            <a:ext cx="5178466" cy="861774"/>
          </a:xfrm>
          <a:prstGeom prst="rect">
            <a:avLst/>
          </a:prstGeom>
          <a:noFill/>
        </p:spPr>
        <p:txBody>
          <a:bodyPr wrap="square" rtlCol="0">
            <a:spAutoFit/>
          </a:bodyPr>
          <a:lstStyle/>
          <a:p>
            <a:r>
              <a:rPr lang="en-US" b="1" dirty="0" smtClean="0">
                <a:solidFill>
                  <a:srgbClr val="002B58"/>
                </a:solidFill>
                <a:latin typeface="Calibri"/>
              </a:rPr>
              <a:t>Alex Key, Web Developer, GTRI</a:t>
            </a:r>
          </a:p>
          <a:p>
            <a:r>
              <a:rPr lang="en-US" sz="1600" dirty="0">
                <a:solidFill>
                  <a:srgbClr val="002B58"/>
                </a:solidFill>
                <a:latin typeface="Calibri"/>
              </a:rPr>
              <a:t>Expertise in Drupal and </a:t>
            </a:r>
            <a:r>
              <a:rPr lang="en-US" sz="1600" dirty="0" err="1">
                <a:solidFill>
                  <a:srgbClr val="002B58"/>
                </a:solidFill>
                <a:latin typeface="Calibri"/>
              </a:rPr>
              <a:t>Wordpress</a:t>
            </a:r>
            <a:r>
              <a:rPr lang="en-US" sz="1600" dirty="0">
                <a:solidFill>
                  <a:srgbClr val="002B58"/>
                </a:solidFill>
                <a:latin typeface="Calibri"/>
              </a:rPr>
              <a:t> CMS, HTML, CSS, JavaScript, and IT repair and support</a:t>
            </a:r>
          </a:p>
        </p:txBody>
      </p:sp>
      <p:sp>
        <p:nvSpPr>
          <p:cNvPr id="14" name="TextBox 13"/>
          <p:cNvSpPr txBox="1"/>
          <p:nvPr/>
        </p:nvSpPr>
        <p:spPr>
          <a:xfrm>
            <a:off x="2465936" y="5190504"/>
            <a:ext cx="5264772" cy="861774"/>
          </a:xfrm>
          <a:prstGeom prst="rect">
            <a:avLst/>
          </a:prstGeom>
          <a:noFill/>
        </p:spPr>
        <p:txBody>
          <a:bodyPr wrap="square" rtlCol="0">
            <a:spAutoFit/>
          </a:bodyPr>
          <a:lstStyle/>
          <a:p>
            <a:r>
              <a:rPr lang="en-US" b="1" dirty="0" smtClean="0">
                <a:solidFill>
                  <a:srgbClr val="002B58"/>
                </a:solidFill>
                <a:latin typeface="Calibri"/>
              </a:rPr>
              <a:t>Don </a:t>
            </a:r>
            <a:r>
              <a:rPr lang="en-US" b="1" dirty="0" err="1" smtClean="0">
                <a:solidFill>
                  <a:srgbClr val="002B58"/>
                </a:solidFill>
                <a:latin typeface="Calibri"/>
              </a:rPr>
              <a:t>Schoner</a:t>
            </a:r>
            <a:r>
              <a:rPr lang="en-US" b="1" dirty="0" smtClean="0">
                <a:solidFill>
                  <a:srgbClr val="002B58"/>
                </a:solidFill>
                <a:latin typeface="Calibri"/>
              </a:rPr>
              <a:t>, Event Coordinator</a:t>
            </a:r>
          </a:p>
          <a:p>
            <a:r>
              <a:rPr lang="en-US" sz="1600" dirty="0" smtClean="0">
                <a:solidFill>
                  <a:srgbClr val="002B58"/>
                </a:solidFill>
                <a:latin typeface="Calibri"/>
              </a:rPr>
              <a:t>Manages IPaT suite and events logistics--from conferences and forums to </a:t>
            </a:r>
            <a:r>
              <a:rPr lang="en-US" sz="1600" dirty="0" err="1" smtClean="0">
                <a:solidFill>
                  <a:srgbClr val="002B58"/>
                </a:solidFill>
                <a:latin typeface="Calibri"/>
              </a:rPr>
              <a:t>meetups</a:t>
            </a:r>
            <a:r>
              <a:rPr lang="en-US" sz="1600" dirty="0" smtClean="0">
                <a:solidFill>
                  <a:srgbClr val="002B58"/>
                </a:solidFill>
                <a:latin typeface="Calibri"/>
              </a:rPr>
              <a:t>, workshops, and industry visits</a:t>
            </a:r>
            <a:endParaRPr lang="en-US" sz="1600" dirty="0">
              <a:solidFill>
                <a:srgbClr val="002B58"/>
              </a:solidFill>
              <a:latin typeface="Calibri"/>
            </a:endParaRPr>
          </a:p>
        </p:txBody>
      </p:sp>
      <p:pic>
        <p:nvPicPr>
          <p:cNvPr id="18" name="Picture 17" descr="screenshot_0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81646" y="1440067"/>
            <a:ext cx="1121121" cy="1136692"/>
          </a:xfrm>
          <a:prstGeom prst="rect">
            <a:avLst/>
          </a:prstGeom>
        </p:spPr>
      </p:pic>
      <p:pic>
        <p:nvPicPr>
          <p:cNvPr id="19" name="Picture 18" descr="screenshot_04.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81646" y="2717045"/>
            <a:ext cx="1105325" cy="1089866"/>
          </a:xfrm>
          <a:prstGeom prst="rect">
            <a:avLst/>
          </a:prstGeom>
        </p:spPr>
      </p:pic>
      <p:pic>
        <p:nvPicPr>
          <p:cNvPr id="21" name="Picture 20" descr="screenshot_05.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81646" y="3963517"/>
            <a:ext cx="1123534" cy="1128356"/>
          </a:xfrm>
          <a:prstGeom prst="rect">
            <a:avLst/>
          </a:prstGeom>
        </p:spPr>
      </p:pic>
      <p:pic>
        <p:nvPicPr>
          <p:cNvPr id="6" name="Picture 5" descr="screenshot_07.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77310" y="5169584"/>
            <a:ext cx="1124398" cy="1366814"/>
          </a:xfrm>
          <a:prstGeom prst="rect">
            <a:avLst/>
          </a:prstGeom>
        </p:spPr>
      </p:pic>
    </p:spTree>
    <p:extLst>
      <p:ext uri="{BB962C8B-B14F-4D97-AF65-F5344CB8AC3E}">
        <p14:creationId xmlns:p14="http://schemas.microsoft.com/office/powerpoint/2010/main" val="7261493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1000"/>
                                        <p:tgtEl>
                                          <p:spTgt spid="6"/>
                                        </p:tgtEl>
                                      </p:cBhvr>
                                    </p:animEffect>
                                    <p:anim calcmode="lin" valueType="num">
                                      <p:cBhvr>
                                        <p:cTn id="49" dur="1000" fill="hold"/>
                                        <p:tgtEl>
                                          <p:spTgt spid="6"/>
                                        </p:tgtEl>
                                        <p:attrNameLst>
                                          <p:attrName>ppt_x</p:attrName>
                                        </p:attrNameLst>
                                      </p:cBhvr>
                                      <p:tavLst>
                                        <p:tav tm="0">
                                          <p:val>
                                            <p:strVal val="#ppt_x"/>
                                          </p:val>
                                        </p:tav>
                                        <p:tav tm="100000">
                                          <p:val>
                                            <p:strVal val="#ppt_x"/>
                                          </p:val>
                                        </p:tav>
                                      </p:tavLst>
                                    </p:anim>
                                    <p:anim calcmode="lin" valueType="num">
                                      <p:cBhvr>
                                        <p:cTn id="5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3" grpId="0"/>
      <p:bldP spid="14"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1157980" y="1727058"/>
            <a:ext cx="7830358" cy="3406574"/>
          </a:xfrm>
          <a:prstGeom prst="rect">
            <a:avLst/>
          </a:prstGeom>
        </p:spPr>
        <p:txBody>
          <a:bodyPr wrap="square">
            <a:spAutoFit/>
          </a:bodyPr>
          <a:lstStyle/>
          <a:p>
            <a:pPr>
              <a:lnSpc>
                <a:spcPct val="110000"/>
              </a:lnSpc>
            </a:pPr>
            <a:r>
              <a:rPr lang="en-US" sz="1300" dirty="0" smtClean="0">
                <a:solidFill>
                  <a:srgbClr val="002B58"/>
                </a:solidFill>
                <a:latin typeface="Helvetica Neue"/>
                <a:cs typeface="Helvetica Neue"/>
              </a:rPr>
              <a:t>8</a:t>
            </a:r>
            <a:r>
              <a:rPr lang="en-US" sz="1300" dirty="0">
                <a:solidFill>
                  <a:srgbClr val="002B58"/>
                </a:solidFill>
                <a:latin typeface="Helvetica Neue"/>
                <a:cs typeface="Helvetica Neue"/>
              </a:rPr>
              <a:t>/21/15	</a:t>
            </a:r>
            <a:r>
              <a:rPr lang="en-US" sz="1300" b="1" dirty="0">
                <a:solidFill>
                  <a:srgbClr val="002B58"/>
                </a:solidFill>
                <a:latin typeface="Helvetica Neue"/>
                <a:cs typeface="Helvetica Neue"/>
              </a:rPr>
              <a:t>IPaT 2015 Town Hall Meeting &amp; Networking Reception	</a:t>
            </a:r>
            <a:r>
              <a:rPr lang="en-US" sz="1300" dirty="0">
                <a:solidFill>
                  <a:srgbClr val="002B58"/>
                </a:solidFill>
                <a:latin typeface="Helvetica Neue"/>
                <a:cs typeface="Helvetica Neue"/>
              </a:rPr>
              <a:t>2:30pm-6:00pm</a:t>
            </a:r>
          </a:p>
          <a:p>
            <a:pPr>
              <a:lnSpc>
                <a:spcPct val="110000"/>
              </a:lnSpc>
            </a:pPr>
            <a:r>
              <a:rPr lang="en-US" sz="1300" dirty="0">
                <a:solidFill>
                  <a:srgbClr val="002B58"/>
                </a:solidFill>
                <a:latin typeface="Helvetica Neue"/>
                <a:cs typeface="Helvetica Neue"/>
              </a:rPr>
              <a:t>8/25/15	</a:t>
            </a:r>
            <a:r>
              <a:rPr lang="en-US" sz="1300" b="1" dirty="0" err="1">
                <a:solidFill>
                  <a:srgbClr val="002B58"/>
                </a:solidFill>
                <a:latin typeface="Helvetica Neue"/>
                <a:cs typeface="Helvetica Neue"/>
              </a:rPr>
              <a:t>VentureLab</a:t>
            </a:r>
            <a:r>
              <a:rPr lang="en-US" sz="1300" b="1" dirty="0">
                <a:solidFill>
                  <a:srgbClr val="002B58"/>
                </a:solidFill>
                <a:latin typeface="Helvetica Neue"/>
                <a:cs typeface="Helvetica Neue"/>
              </a:rPr>
              <a:t> Mentor Lunch		</a:t>
            </a:r>
            <a:r>
              <a:rPr lang="en-US" sz="1300" dirty="0">
                <a:solidFill>
                  <a:srgbClr val="002B58"/>
                </a:solidFill>
                <a:latin typeface="Helvetica Neue"/>
                <a:cs typeface="Helvetica Neue"/>
              </a:rPr>
              <a:t>	11:00am-1:00pm</a:t>
            </a:r>
            <a:br>
              <a:rPr lang="en-US" sz="1300" dirty="0">
                <a:solidFill>
                  <a:srgbClr val="002B58"/>
                </a:solidFill>
                <a:latin typeface="Helvetica Neue"/>
                <a:cs typeface="Helvetica Neue"/>
              </a:rPr>
            </a:br>
            <a:r>
              <a:rPr lang="en-US" sz="1300" dirty="0">
                <a:solidFill>
                  <a:srgbClr val="002B58"/>
                </a:solidFill>
                <a:latin typeface="Helvetica Neue"/>
                <a:cs typeface="Helvetica Neue"/>
              </a:rPr>
              <a:t>8/25/15	</a:t>
            </a:r>
            <a:r>
              <a:rPr lang="en-US" sz="1300" b="1" dirty="0">
                <a:solidFill>
                  <a:srgbClr val="002B58"/>
                </a:solidFill>
                <a:latin typeface="Helvetica Neue"/>
                <a:cs typeface="Helvetica Neue"/>
              </a:rPr>
              <a:t>Children's Healthcare of Atlanta Apps </a:t>
            </a:r>
            <a:r>
              <a:rPr lang="en-US" sz="1300" b="1" dirty="0" smtClean="0">
                <a:solidFill>
                  <a:srgbClr val="002B58"/>
                </a:solidFill>
                <a:latin typeface="Helvetica Neue"/>
                <a:cs typeface="Helvetica Neue"/>
              </a:rPr>
              <a:t>Strategy</a:t>
            </a:r>
            <a:r>
              <a:rPr lang="en-US" sz="1300" dirty="0">
                <a:solidFill>
                  <a:srgbClr val="002B58"/>
                </a:solidFill>
                <a:latin typeface="Helvetica Neue"/>
                <a:cs typeface="Helvetica Neue"/>
              </a:rPr>
              <a:t>	1:30pm-3:30pm</a:t>
            </a:r>
            <a:br>
              <a:rPr lang="en-US" sz="1300" dirty="0">
                <a:solidFill>
                  <a:srgbClr val="002B58"/>
                </a:solidFill>
                <a:latin typeface="Helvetica Neue"/>
                <a:cs typeface="Helvetica Neue"/>
              </a:rPr>
            </a:br>
            <a:r>
              <a:rPr lang="en-US" sz="1300" dirty="0" smtClean="0">
                <a:solidFill>
                  <a:srgbClr val="002B58"/>
                </a:solidFill>
                <a:latin typeface="Helvetica Neue"/>
                <a:cs typeface="Helvetica Neue"/>
              </a:rPr>
              <a:t>8</a:t>
            </a:r>
            <a:r>
              <a:rPr lang="en-US" sz="1300" dirty="0">
                <a:solidFill>
                  <a:srgbClr val="002B58"/>
                </a:solidFill>
                <a:latin typeface="Helvetica Neue"/>
                <a:cs typeface="Helvetica Neue"/>
              </a:rPr>
              <a:t>/27/15	</a:t>
            </a:r>
            <a:r>
              <a:rPr lang="en-US" sz="1300" b="1" dirty="0">
                <a:solidFill>
                  <a:srgbClr val="002B58"/>
                </a:solidFill>
                <a:latin typeface="Helvetica Neue"/>
                <a:cs typeface="Helvetica Neue"/>
              </a:rPr>
              <a:t>Barcelona Innovation in Atlanta/Jennifer </a:t>
            </a:r>
            <a:r>
              <a:rPr lang="en-US" sz="1300" b="1" dirty="0" smtClean="0">
                <a:solidFill>
                  <a:srgbClr val="002B58"/>
                </a:solidFill>
                <a:latin typeface="Helvetica Neue"/>
                <a:cs typeface="Helvetica Neue"/>
              </a:rPr>
              <a:t>Clark</a:t>
            </a:r>
            <a:r>
              <a:rPr lang="en-US" sz="1300" b="1" dirty="0">
                <a:solidFill>
                  <a:srgbClr val="002B58"/>
                </a:solidFill>
                <a:latin typeface="Helvetica Neue"/>
                <a:cs typeface="Helvetica Neue"/>
              </a:rPr>
              <a:t>	</a:t>
            </a:r>
            <a:r>
              <a:rPr lang="en-US" sz="1300" b="1" dirty="0" smtClean="0">
                <a:solidFill>
                  <a:srgbClr val="002B58"/>
                </a:solidFill>
                <a:latin typeface="Helvetica Neue"/>
                <a:cs typeface="Helvetica Neue"/>
              </a:rPr>
              <a:t>                    </a:t>
            </a:r>
            <a:r>
              <a:rPr lang="en-US" sz="1300" dirty="0" smtClean="0">
                <a:solidFill>
                  <a:srgbClr val="002B58"/>
                </a:solidFill>
                <a:latin typeface="Helvetica Neue"/>
                <a:cs typeface="Helvetica Neue"/>
              </a:rPr>
              <a:t>8</a:t>
            </a:r>
            <a:r>
              <a:rPr lang="en-US" sz="1300" dirty="0">
                <a:solidFill>
                  <a:srgbClr val="002B58"/>
                </a:solidFill>
                <a:latin typeface="Helvetica Neue"/>
                <a:cs typeface="Helvetica Neue"/>
              </a:rPr>
              <a:t>:00am-6:00pm*</a:t>
            </a:r>
            <a:br>
              <a:rPr lang="en-US" sz="1300" dirty="0">
                <a:solidFill>
                  <a:srgbClr val="002B58"/>
                </a:solidFill>
                <a:latin typeface="Helvetica Neue"/>
                <a:cs typeface="Helvetica Neue"/>
              </a:rPr>
            </a:br>
            <a:r>
              <a:rPr lang="en-US" sz="1300" dirty="0">
                <a:solidFill>
                  <a:srgbClr val="002B58"/>
                </a:solidFill>
                <a:latin typeface="Helvetica Neue"/>
                <a:cs typeface="Helvetica Neue"/>
              </a:rPr>
              <a:t>8/27/15	</a:t>
            </a:r>
            <a:r>
              <a:rPr lang="en-US" sz="1300" b="1" dirty="0">
                <a:solidFill>
                  <a:srgbClr val="002B58"/>
                </a:solidFill>
                <a:latin typeface="Helvetica Neue"/>
                <a:cs typeface="Helvetica Neue"/>
              </a:rPr>
              <a:t>TAG Ed STEM Education Awards VIP </a:t>
            </a:r>
            <a:r>
              <a:rPr lang="en-US" sz="1300" b="1" dirty="0" smtClean="0">
                <a:solidFill>
                  <a:srgbClr val="002B58"/>
                </a:solidFill>
                <a:latin typeface="Helvetica Neue"/>
                <a:cs typeface="Helvetica Neue"/>
              </a:rPr>
              <a:t>Reception</a:t>
            </a:r>
            <a:r>
              <a:rPr lang="en-US" sz="1300" dirty="0">
                <a:solidFill>
                  <a:srgbClr val="002B58"/>
                </a:solidFill>
                <a:latin typeface="Helvetica Neue"/>
                <a:cs typeface="Helvetica Neue"/>
              </a:rPr>
              <a:t>	6:00pm-7:30pm</a:t>
            </a:r>
            <a:br>
              <a:rPr lang="en-US" sz="1300" dirty="0">
                <a:solidFill>
                  <a:srgbClr val="002B58"/>
                </a:solidFill>
                <a:latin typeface="Helvetica Neue"/>
                <a:cs typeface="Helvetica Neue"/>
              </a:rPr>
            </a:br>
            <a:r>
              <a:rPr lang="en-US" sz="1300" dirty="0">
                <a:solidFill>
                  <a:srgbClr val="002B58"/>
                </a:solidFill>
                <a:latin typeface="Helvetica Neue"/>
                <a:cs typeface="Helvetica Neue"/>
              </a:rPr>
              <a:t>8/28/15	</a:t>
            </a:r>
            <a:r>
              <a:rPr lang="en-US" sz="1300" b="1" dirty="0">
                <a:solidFill>
                  <a:srgbClr val="002B58"/>
                </a:solidFill>
                <a:latin typeface="Helvetica Neue"/>
                <a:cs typeface="Helvetica Neue"/>
              </a:rPr>
              <a:t>Speaking Circle</a:t>
            </a:r>
            <a:r>
              <a:rPr lang="en-US" sz="1300" dirty="0">
                <a:solidFill>
                  <a:srgbClr val="002B58"/>
                </a:solidFill>
                <a:latin typeface="Helvetica Neue"/>
                <a:cs typeface="Helvetica Neue"/>
              </a:rPr>
              <a:t>				1:00pm-3:30pm</a:t>
            </a:r>
            <a:br>
              <a:rPr lang="en-US" sz="1300" dirty="0">
                <a:solidFill>
                  <a:srgbClr val="002B58"/>
                </a:solidFill>
                <a:latin typeface="Helvetica Neue"/>
                <a:cs typeface="Helvetica Neue"/>
              </a:rPr>
            </a:br>
            <a:endParaRPr lang="en-US" sz="1300" dirty="0" smtClean="0">
              <a:solidFill>
                <a:srgbClr val="002B58"/>
              </a:solidFill>
              <a:latin typeface="Helvetica Neue"/>
              <a:cs typeface="Helvetica Neue"/>
            </a:endParaRPr>
          </a:p>
          <a:p>
            <a:pPr>
              <a:lnSpc>
                <a:spcPct val="110000"/>
              </a:lnSpc>
            </a:pPr>
            <a:r>
              <a:rPr lang="en-US" sz="1300" dirty="0">
                <a:solidFill>
                  <a:srgbClr val="002B58"/>
                </a:solidFill>
                <a:latin typeface="Helvetica Neue"/>
                <a:cs typeface="Helvetica Neue"/>
              </a:rPr>
              <a:t>					        	</a:t>
            </a:r>
            <a:br>
              <a:rPr lang="en-US" sz="1300" dirty="0">
                <a:solidFill>
                  <a:srgbClr val="002B58"/>
                </a:solidFill>
                <a:latin typeface="Helvetica Neue"/>
                <a:cs typeface="Helvetica Neue"/>
              </a:rPr>
            </a:br>
            <a:r>
              <a:rPr lang="en-US" sz="1300" dirty="0">
                <a:solidFill>
                  <a:srgbClr val="002B58"/>
                </a:solidFill>
                <a:latin typeface="Helvetica Neue"/>
                <a:cs typeface="Helvetica Neue"/>
              </a:rPr>
              <a:t>10/5-9/15	</a:t>
            </a:r>
            <a:r>
              <a:rPr lang="en-US" sz="1300" b="1" dirty="0">
                <a:solidFill>
                  <a:srgbClr val="002B58"/>
                </a:solidFill>
                <a:latin typeface="Helvetica Neue"/>
                <a:cs typeface="Helvetica Neue"/>
              </a:rPr>
              <a:t>Supernova South </a:t>
            </a:r>
            <a:r>
              <a:rPr lang="en-US" sz="1300" dirty="0">
                <a:solidFill>
                  <a:srgbClr val="002B58"/>
                </a:solidFill>
                <a:latin typeface="Helvetica Neue"/>
                <a:cs typeface="Helvetica Neue"/>
              </a:rPr>
              <a:t>(all over Tech Square)     10/21/15    </a:t>
            </a:r>
            <a:r>
              <a:rPr lang="en-US" sz="1300" b="1" dirty="0">
                <a:solidFill>
                  <a:srgbClr val="002B58"/>
                </a:solidFill>
                <a:latin typeface="Helvetica Neue"/>
                <a:cs typeface="Helvetica Neue"/>
              </a:rPr>
              <a:t>Wearable Computing Symposium</a:t>
            </a:r>
            <a:br>
              <a:rPr lang="en-US" sz="1300" b="1" dirty="0">
                <a:solidFill>
                  <a:srgbClr val="002B58"/>
                </a:solidFill>
                <a:latin typeface="Helvetica Neue"/>
                <a:cs typeface="Helvetica Neue"/>
              </a:rPr>
            </a:br>
            <a:r>
              <a:rPr lang="en-US" sz="1300" dirty="0">
                <a:solidFill>
                  <a:srgbClr val="002B58"/>
                </a:solidFill>
                <a:latin typeface="Helvetica Neue"/>
                <a:cs typeface="Helvetica Neue"/>
              </a:rPr>
              <a:t>10/15/15	</a:t>
            </a:r>
            <a:r>
              <a:rPr lang="en-US" sz="1300" b="1" dirty="0">
                <a:solidFill>
                  <a:srgbClr val="002B58"/>
                </a:solidFill>
                <a:latin typeface="Helvetica Neue"/>
                <a:cs typeface="Helvetica Neue"/>
              </a:rPr>
              <a:t>Intel Innovation Award Judging                                   </a:t>
            </a:r>
            <a:r>
              <a:rPr lang="en-US" sz="1300" b="1" dirty="0" smtClean="0">
                <a:solidFill>
                  <a:srgbClr val="002B58"/>
                </a:solidFill>
                <a:latin typeface="Helvetica Neue"/>
                <a:cs typeface="Helvetica Neue"/>
              </a:rPr>
              <a:t> WICT </a:t>
            </a:r>
            <a:r>
              <a:rPr lang="en-US" sz="1300" b="1" dirty="0">
                <a:solidFill>
                  <a:srgbClr val="002B58"/>
                </a:solidFill>
                <a:latin typeface="Helvetica Neue"/>
                <a:cs typeface="Helvetica Neue"/>
              </a:rPr>
              <a:t>Event</a:t>
            </a:r>
            <a:br>
              <a:rPr lang="en-US" sz="1300" b="1" dirty="0">
                <a:solidFill>
                  <a:srgbClr val="002B58"/>
                </a:solidFill>
                <a:latin typeface="Helvetica Neue"/>
                <a:cs typeface="Helvetica Neue"/>
              </a:rPr>
            </a:br>
            <a:r>
              <a:rPr lang="en-US" sz="1300" dirty="0">
                <a:solidFill>
                  <a:srgbClr val="002B58"/>
                </a:solidFill>
                <a:latin typeface="Helvetica Neue"/>
                <a:cs typeface="Helvetica Neue"/>
              </a:rPr>
              <a:t>10/16/15 	</a:t>
            </a:r>
            <a:r>
              <a:rPr lang="en-US" sz="1300" b="1" dirty="0" err="1">
                <a:solidFill>
                  <a:srgbClr val="002B58"/>
                </a:solidFill>
                <a:latin typeface="Helvetica Neue"/>
                <a:cs typeface="Helvetica Neue"/>
              </a:rPr>
              <a:t>Evidation</a:t>
            </a:r>
            <a:r>
              <a:rPr lang="en-US" sz="1300" b="1" dirty="0">
                <a:solidFill>
                  <a:srgbClr val="002B58"/>
                </a:solidFill>
                <a:latin typeface="Helvetica Neue"/>
                <a:cs typeface="Helvetica Neue"/>
              </a:rPr>
              <a:t> Campus Visit</a:t>
            </a:r>
            <a:r>
              <a:rPr lang="en-US" sz="1300" dirty="0">
                <a:solidFill>
                  <a:srgbClr val="002B58"/>
                </a:solidFill>
                <a:latin typeface="Helvetica Neue"/>
                <a:cs typeface="Helvetica Neue"/>
              </a:rPr>
              <a:t>	                                                 </a:t>
            </a:r>
            <a:r>
              <a:rPr lang="en-US" sz="1300" b="1" dirty="0" smtClean="0">
                <a:solidFill>
                  <a:srgbClr val="002B58"/>
                </a:solidFill>
                <a:latin typeface="Helvetica Neue"/>
                <a:cs typeface="Helvetica Neue"/>
              </a:rPr>
              <a:t>GVU </a:t>
            </a:r>
            <a:r>
              <a:rPr lang="en-US" sz="1300" b="1" dirty="0">
                <a:solidFill>
                  <a:srgbClr val="002B58"/>
                </a:solidFill>
                <a:latin typeface="Helvetica Neue"/>
                <a:cs typeface="Helvetica Neue"/>
              </a:rPr>
              <a:t>Demo Day</a:t>
            </a:r>
            <a:endParaRPr lang="en-US" sz="1300" dirty="0">
              <a:solidFill>
                <a:srgbClr val="002B58"/>
              </a:solidFill>
              <a:latin typeface="Helvetica Neue"/>
              <a:cs typeface="Helvetica Neue"/>
            </a:endParaRPr>
          </a:p>
          <a:p>
            <a:pPr>
              <a:lnSpc>
                <a:spcPct val="110000"/>
              </a:lnSpc>
            </a:pPr>
            <a:r>
              <a:rPr lang="en-US" sz="1300" dirty="0" smtClean="0">
                <a:solidFill>
                  <a:srgbClr val="002B58"/>
                </a:solidFill>
                <a:latin typeface="Helvetica Neue"/>
                <a:cs typeface="Helvetica Neue"/>
              </a:rPr>
              <a:t/>
            </a:r>
            <a:br>
              <a:rPr lang="en-US" sz="1300" dirty="0" smtClean="0">
                <a:solidFill>
                  <a:srgbClr val="002B58"/>
                </a:solidFill>
                <a:latin typeface="Helvetica Neue"/>
                <a:cs typeface="Helvetica Neue"/>
              </a:rPr>
            </a:br>
            <a:r>
              <a:rPr lang="en-US" sz="1300" dirty="0" smtClean="0">
                <a:solidFill>
                  <a:srgbClr val="002B58"/>
                </a:solidFill>
                <a:latin typeface="Helvetica Neue"/>
                <a:cs typeface="Helvetica Neue"/>
              </a:rPr>
              <a:t>10</a:t>
            </a:r>
            <a:r>
              <a:rPr lang="en-US" sz="1300" dirty="0">
                <a:solidFill>
                  <a:srgbClr val="002B58"/>
                </a:solidFill>
                <a:latin typeface="Helvetica Neue"/>
                <a:cs typeface="Helvetica Neue"/>
              </a:rPr>
              <a:t>/28-29/15 </a:t>
            </a:r>
            <a:r>
              <a:rPr lang="en-US" sz="1300" b="1" dirty="0">
                <a:solidFill>
                  <a:srgbClr val="002B58"/>
                </a:solidFill>
                <a:latin typeface="Helvetica Neue"/>
                <a:cs typeface="Helvetica Neue"/>
              </a:rPr>
              <a:t> </a:t>
            </a:r>
            <a:r>
              <a:rPr lang="en-US" sz="1300" b="1" dirty="0" smtClean="0">
                <a:solidFill>
                  <a:srgbClr val="002B58"/>
                </a:solidFill>
                <a:latin typeface="Helvetica Neue"/>
                <a:cs typeface="Helvetica Neue"/>
              </a:rPr>
              <a:t>IPaT </a:t>
            </a:r>
            <a:r>
              <a:rPr lang="en-US" sz="1300" b="1" dirty="0">
                <a:solidFill>
                  <a:srgbClr val="002B58"/>
                </a:solidFill>
                <a:latin typeface="Helvetica Neue"/>
                <a:cs typeface="Helvetica Neue"/>
              </a:rPr>
              <a:t>5-Year Review Presentations</a:t>
            </a:r>
          </a:p>
          <a:p>
            <a:pPr>
              <a:lnSpc>
                <a:spcPct val="110000"/>
              </a:lnSpc>
            </a:pPr>
            <a:endParaRPr lang="en-US" sz="1300" dirty="0">
              <a:solidFill>
                <a:srgbClr val="002B58"/>
              </a:solidFill>
              <a:latin typeface="Helvetica Neue"/>
              <a:cs typeface="Helvetica Neue"/>
            </a:endParaRPr>
          </a:p>
          <a:p>
            <a:pPr marL="342900" indent="-342900">
              <a:lnSpc>
                <a:spcPct val="110000"/>
              </a:lnSpc>
              <a:buFont typeface="Arial"/>
              <a:buChar char="•"/>
            </a:pPr>
            <a:endParaRPr lang="en-US" sz="1400" dirty="0">
              <a:solidFill>
                <a:srgbClr val="002B58"/>
              </a:solidFill>
              <a:latin typeface="Helvetica Neue"/>
              <a:cs typeface="Helvetica Neue"/>
            </a:endParaRPr>
          </a:p>
        </p:txBody>
      </p:sp>
      <p:sp>
        <p:nvSpPr>
          <p:cNvPr id="9" name="Rectangle 8"/>
          <p:cNvSpPr/>
          <p:nvPr/>
        </p:nvSpPr>
        <p:spPr>
          <a:xfrm>
            <a:off x="1220238" y="991241"/>
            <a:ext cx="6972785" cy="523220"/>
          </a:xfrm>
          <a:prstGeom prst="rect">
            <a:avLst/>
          </a:prstGeom>
        </p:spPr>
        <p:txBody>
          <a:bodyPr wrap="square">
            <a:spAutoFit/>
          </a:bodyPr>
          <a:lstStyle/>
          <a:p>
            <a:pPr algn="ctr"/>
            <a:r>
              <a:rPr lang="en-US" sz="2800" dirty="0" smtClean="0">
                <a:solidFill>
                  <a:srgbClr val="002B58"/>
                </a:solidFill>
                <a:latin typeface="Helvetica Neue"/>
                <a:cs typeface="Helvetica Neue"/>
              </a:rPr>
              <a:t>Upcoming </a:t>
            </a:r>
            <a:r>
              <a:rPr lang="en-US" sz="2800" dirty="0">
                <a:solidFill>
                  <a:srgbClr val="002B58"/>
                </a:solidFill>
                <a:latin typeface="Helvetica Neue"/>
                <a:cs typeface="Helvetica Neue"/>
              </a:rPr>
              <a:t>Events in the Suite</a:t>
            </a:r>
          </a:p>
        </p:txBody>
      </p:sp>
    </p:spTree>
    <p:extLst>
      <p:ext uri="{BB962C8B-B14F-4D97-AF65-F5344CB8AC3E}">
        <p14:creationId xmlns:p14="http://schemas.microsoft.com/office/powerpoint/2010/main" val="4256978609"/>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235676" y="856662"/>
            <a:ext cx="7224677"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dirty="0" smtClean="0">
                <a:solidFill>
                  <a:srgbClr val="002B58"/>
                </a:solidFill>
                <a:latin typeface="HelveticaNeueLT Std Med" panose="020B0604020202020204" pitchFamily="34" charset="0"/>
              </a:rPr>
              <a:t>Currently Working </a:t>
            </a:r>
            <a:r>
              <a:rPr lang="en-US" sz="2800" dirty="0">
                <a:solidFill>
                  <a:srgbClr val="002B58"/>
                </a:solidFill>
                <a:latin typeface="HelveticaNeueLT Std Med" panose="020B0604020202020204" pitchFamily="34" charset="0"/>
              </a:rPr>
              <a:t>O</a:t>
            </a:r>
            <a:r>
              <a:rPr lang="en-US" sz="2800" dirty="0" smtClean="0">
                <a:solidFill>
                  <a:srgbClr val="002B58"/>
                </a:solidFill>
                <a:latin typeface="HelveticaNeueLT Std Med" panose="020B0604020202020204" pitchFamily="34" charset="0"/>
              </a:rPr>
              <a:t>n &amp; FY16 Priorities</a:t>
            </a:r>
            <a:endParaRPr lang="en-US" sz="2800" dirty="0">
              <a:solidFill>
                <a:srgbClr val="002B58"/>
              </a:solidFill>
              <a:latin typeface="HelveticaNeueLT Std Med" panose="020B0604020202020204" pitchFamily="34" charset="0"/>
            </a:endParaRPr>
          </a:p>
        </p:txBody>
      </p:sp>
      <p:sp>
        <p:nvSpPr>
          <p:cNvPr id="5" name="Subtitle 2"/>
          <p:cNvSpPr txBox="1">
            <a:spLocks/>
          </p:cNvSpPr>
          <p:nvPr/>
        </p:nvSpPr>
        <p:spPr>
          <a:xfrm>
            <a:off x="1235676" y="1537217"/>
            <a:ext cx="6844988" cy="3912196"/>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SzPct val="150000"/>
              <a:buFont typeface="Arial" panose="020B0604020202020204" pitchFamily="34" charset="0"/>
              <a:buChar char="•"/>
            </a:pPr>
            <a:r>
              <a:rPr lang="en-US" sz="2000" dirty="0" smtClean="0">
                <a:solidFill>
                  <a:srgbClr val="002B58"/>
                </a:solidFill>
                <a:latin typeface="HelveticaNeueLT Std" panose="020B0604020202020204" pitchFamily="34" charset="0"/>
              </a:rPr>
              <a:t>Updated </a:t>
            </a:r>
            <a:r>
              <a:rPr lang="en-US" sz="2000" dirty="0" err="1" smtClean="0">
                <a:solidFill>
                  <a:srgbClr val="002B58"/>
                </a:solidFill>
                <a:latin typeface="HelveticaNeueLT Std" panose="020B0604020202020204" pitchFamily="34" charset="0"/>
              </a:rPr>
              <a:t>Marcom</a:t>
            </a:r>
            <a:r>
              <a:rPr lang="en-US" sz="2000" dirty="0" smtClean="0">
                <a:solidFill>
                  <a:srgbClr val="002B58"/>
                </a:solidFill>
                <a:latin typeface="HelveticaNeueLT Std" panose="020B0604020202020204" pitchFamily="34" charset="0"/>
              </a:rPr>
              <a:t> Plan</a:t>
            </a:r>
            <a:endParaRPr lang="en-US" sz="2000" dirty="0">
              <a:solidFill>
                <a:srgbClr val="002B58"/>
              </a:solidFill>
              <a:latin typeface="HelveticaNeueLT Std" panose="020B0604020202020204" pitchFamily="34" charset="0"/>
            </a:endParaRPr>
          </a:p>
          <a:p>
            <a:pPr marL="342900" indent="-342900" algn="l">
              <a:lnSpc>
                <a:spcPct val="100000"/>
              </a:lnSpc>
              <a:buSzPct val="150000"/>
              <a:buFont typeface="Arial" panose="020B0604020202020204" pitchFamily="34" charset="0"/>
              <a:buChar char="•"/>
            </a:pPr>
            <a:r>
              <a:rPr lang="en-US" sz="2000" dirty="0" smtClean="0">
                <a:solidFill>
                  <a:srgbClr val="002B58"/>
                </a:solidFill>
                <a:latin typeface="HelveticaNeueLT Std" panose="020B0604020202020204" pitchFamily="34" charset="0"/>
              </a:rPr>
              <a:t>New website – Launch 8/31</a:t>
            </a:r>
          </a:p>
          <a:p>
            <a:pPr marL="342900" indent="-342900" algn="l">
              <a:lnSpc>
                <a:spcPct val="100000"/>
              </a:lnSpc>
              <a:buSzPct val="150000"/>
              <a:buFont typeface="Arial" panose="020B0604020202020204" pitchFamily="34" charset="0"/>
              <a:buChar char="•"/>
            </a:pPr>
            <a:r>
              <a:rPr lang="en-US" sz="2000" dirty="0">
                <a:solidFill>
                  <a:srgbClr val="002B58"/>
                </a:solidFill>
                <a:latin typeface="HelveticaNeueLT Std" panose="020B0604020202020204" pitchFamily="34" charset="0"/>
              </a:rPr>
              <a:t>Templates for posters and </a:t>
            </a:r>
            <a:r>
              <a:rPr lang="en-US" sz="2000" dirty="0" err="1">
                <a:solidFill>
                  <a:srgbClr val="002B58"/>
                </a:solidFill>
                <a:latin typeface="HelveticaNeueLT Std" panose="020B0604020202020204" pitchFamily="34" charset="0"/>
              </a:rPr>
              <a:t>ppt</a:t>
            </a:r>
            <a:r>
              <a:rPr lang="en-US" sz="2000" dirty="0">
                <a:solidFill>
                  <a:srgbClr val="002B58"/>
                </a:solidFill>
                <a:latin typeface="HelveticaNeueLT Std" panose="020B0604020202020204" pitchFamily="34" charset="0"/>
              </a:rPr>
              <a:t> </a:t>
            </a:r>
            <a:r>
              <a:rPr lang="en-US" sz="2000" dirty="0" smtClean="0">
                <a:solidFill>
                  <a:srgbClr val="002B58"/>
                </a:solidFill>
                <a:latin typeface="HelveticaNeueLT Std" panose="020B0604020202020204" pitchFamily="34" charset="0"/>
              </a:rPr>
              <a:t>presentations for IPaT faculty</a:t>
            </a:r>
          </a:p>
          <a:p>
            <a:pPr marL="342900" indent="-342900" algn="l">
              <a:lnSpc>
                <a:spcPct val="100000"/>
              </a:lnSpc>
              <a:buSzPct val="150000"/>
              <a:buFont typeface="Arial" panose="020B0604020202020204" pitchFamily="34" charset="0"/>
              <a:buChar char="•"/>
            </a:pPr>
            <a:r>
              <a:rPr lang="en-US" sz="2000" dirty="0" smtClean="0">
                <a:solidFill>
                  <a:srgbClr val="002B58"/>
                </a:solidFill>
                <a:latin typeface="HelveticaNeueLT Std" panose="020B0604020202020204" pitchFamily="34" charset="0"/>
              </a:rPr>
              <a:t>Research Digest </a:t>
            </a:r>
          </a:p>
          <a:p>
            <a:pPr marL="342900" indent="-342900" algn="l">
              <a:lnSpc>
                <a:spcPct val="100000"/>
              </a:lnSpc>
              <a:buSzPct val="150000"/>
              <a:buFont typeface="Arial" panose="020B0604020202020204" pitchFamily="34" charset="0"/>
              <a:buChar char="•"/>
            </a:pPr>
            <a:r>
              <a:rPr lang="en-US" sz="2000" dirty="0" err="1" smtClean="0">
                <a:solidFill>
                  <a:srgbClr val="002B58"/>
                </a:solidFill>
                <a:latin typeface="HelveticaNeueLT Std" panose="020B0604020202020204" pitchFamily="34" charset="0"/>
              </a:rPr>
              <a:t>Tennenbaum</a:t>
            </a:r>
            <a:r>
              <a:rPr lang="en-US" sz="2000" dirty="0" smtClean="0">
                <a:solidFill>
                  <a:srgbClr val="002B58"/>
                </a:solidFill>
                <a:latin typeface="HelveticaNeueLT Std" panose="020B0604020202020204" pitchFamily="34" charset="0"/>
              </a:rPr>
              <a:t> Institute website</a:t>
            </a:r>
          </a:p>
          <a:p>
            <a:pPr marL="342900" indent="-342900" algn="l">
              <a:lnSpc>
                <a:spcPct val="100000"/>
              </a:lnSpc>
              <a:buSzPct val="150000"/>
              <a:buFont typeface="Arial" panose="020B0604020202020204" pitchFamily="34" charset="0"/>
              <a:buChar char="•"/>
            </a:pPr>
            <a:r>
              <a:rPr lang="en-US" sz="2000" dirty="0" err="1" smtClean="0">
                <a:solidFill>
                  <a:srgbClr val="002B58"/>
                </a:solidFill>
                <a:latin typeface="Helvetica Neue"/>
                <a:cs typeface="Helvetica Neue"/>
              </a:rPr>
              <a:t>Marcom</a:t>
            </a:r>
            <a:r>
              <a:rPr lang="en-US" sz="2000" dirty="0" smtClean="0">
                <a:solidFill>
                  <a:srgbClr val="002B58"/>
                </a:solidFill>
                <a:latin typeface="Helvetica Neue"/>
                <a:cs typeface="Helvetica Neue"/>
              </a:rPr>
              <a:t> support </a:t>
            </a:r>
            <a:r>
              <a:rPr lang="en-US" sz="2000" dirty="0">
                <a:solidFill>
                  <a:srgbClr val="002B58"/>
                </a:solidFill>
                <a:latin typeface="Helvetica Neue"/>
                <a:cs typeface="Helvetica Neue"/>
              </a:rPr>
              <a:t>of targeted initiatives for FY </a:t>
            </a:r>
            <a:r>
              <a:rPr lang="en-US" sz="2000" dirty="0" smtClean="0">
                <a:solidFill>
                  <a:srgbClr val="002B58"/>
                </a:solidFill>
                <a:latin typeface="Helvetica Neue"/>
                <a:cs typeface="Helvetica Neue"/>
              </a:rPr>
              <a:t>2016</a:t>
            </a:r>
          </a:p>
          <a:p>
            <a:pPr marL="628650" lvl="1" indent="-171450" algn="l">
              <a:buFont typeface="Arial"/>
              <a:buChar char="•"/>
            </a:pPr>
            <a:r>
              <a:rPr lang="en-US" sz="1600" dirty="0">
                <a:solidFill>
                  <a:srgbClr val="002B58"/>
                </a:solidFill>
                <a:latin typeface="Helvetica Neue"/>
                <a:cs typeface="Helvetica Neue"/>
              </a:rPr>
              <a:t>Wearable Computing</a:t>
            </a:r>
          </a:p>
          <a:p>
            <a:pPr marL="628650" lvl="1" indent="-171450" algn="l">
              <a:buFont typeface="Arial"/>
              <a:buChar char="•"/>
            </a:pPr>
            <a:r>
              <a:rPr lang="en-US" sz="1600" dirty="0" smtClean="0">
                <a:solidFill>
                  <a:srgbClr val="002B58"/>
                </a:solidFill>
                <a:latin typeface="Helvetica Neue"/>
                <a:cs typeface="Helvetica Neue"/>
              </a:rPr>
              <a:t>Smart </a:t>
            </a:r>
            <a:r>
              <a:rPr lang="en-US" sz="1600" dirty="0">
                <a:solidFill>
                  <a:srgbClr val="002B58"/>
                </a:solidFill>
                <a:latin typeface="Helvetica Neue"/>
                <a:cs typeface="Helvetica Neue"/>
              </a:rPr>
              <a:t>Cities and Urban Innovation </a:t>
            </a:r>
          </a:p>
          <a:p>
            <a:pPr marL="628650" lvl="1" indent="-171450" algn="l">
              <a:buFont typeface="Arial"/>
              <a:buChar char="•"/>
            </a:pPr>
            <a:r>
              <a:rPr lang="en-US" sz="1600" dirty="0" smtClean="0">
                <a:solidFill>
                  <a:srgbClr val="002B58"/>
                </a:solidFill>
                <a:latin typeface="Helvetica Neue"/>
                <a:cs typeface="Helvetica Neue"/>
              </a:rPr>
              <a:t>Pediatric </a:t>
            </a:r>
            <a:r>
              <a:rPr lang="en-US" sz="1600" dirty="0">
                <a:solidFill>
                  <a:srgbClr val="002B58"/>
                </a:solidFill>
                <a:latin typeface="Helvetica Neue"/>
                <a:cs typeface="Helvetica Neue"/>
              </a:rPr>
              <a:t>Healthcare Delivery </a:t>
            </a:r>
          </a:p>
          <a:p>
            <a:pPr marL="628650" lvl="1" indent="-171450" algn="l">
              <a:buFont typeface="Arial"/>
              <a:buChar char="•"/>
            </a:pPr>
            <a:r>
              <a:rPr lang="en-US" sz="1600" dirty="0" smtClean="0">
                <a:solidFill>
                  <a:srgbClr val="002B58"/>
                </a:solidFill>
                <a:latin typeface="Helvetica Neue"/>
                <a:cs typeface="Helvetica Neue"/>
              </a:rPr>
              <a:t>Learning </a:t>
            </a:r>
            <a:r>
              <a:rPr lang="en-US" sz="1600" dirty="0">
                <a:solidFill>
                  <a:srgbClr val="002B58"/>
                </a:solidFill>
                <a:latin typeface="Helvetica Neue"/>
                <a:cs typeface="Helvetica Neue"/>
              </a:rPr>
              <a:t>Healthcare Systems </a:t>
            </a:r>
          </a:p>
          <a:p>
            <a:pPr marL="628650" lvl="1" indent="-171450" algn="l">
              <a:buFont typeface="Arial"/>
              <a:buChar char="•"/>
            </a:pPr>
            <a:r>
              <a:rPr lang="en-US" sz="1600" dirty="0" smtClean="0">
                <a:solidFill>
                  <a:srgbClr val="002B58"/>
                </a:solidFill>
                <a:latin typeface="Helvetica Neue"/>
                <a:cs typeface="Helvetica Neue"/>
              </a:rPr>
              <a:t>Community </a:t>
            </a:r>
            <a:r>
              <a:rPr lang="en-US" sz="1600" dirty="0">
                <a:solidFill>
                  <a:srgbClr val="002B58"/>
                </a:solidFill>
                <a:latin typeface="Helvetica Neue"/>
                <a:cs typeface="Helvetica Neue"/>
              </a:rPr>
              <a:t>Resilience and Disaster Response </a:t>
            </a:r>
          </a:p>
          <a:p>
            <a:pPr marL="628650" lvl="1" indent="-171450" algn="l">
              <a:buFont typeface="Arial"/>
              <a:buChar char="•"/>
            </a:pPr>
            <a:r>
              <a:rPr lang="en-US" sz="1600" dirty="0" smtClean="0">
                <a:solidFill>
                  <a:srgbClr val="002B58"/>
                </a:solidFill>
                <a:latin typeface="Helvetica Neue"/>
                <a:cs typeface="Helvetica Neue"/>
              </a:rPr>
              <a:t>Successful </a:t>
            </a:r>
            <a:r>
              <a:rPr lang="en-US" sz="1600" dirty="0">
                <a:solidFill>
                  <a:srgbClr val="002B58"/>
                </a:solidFill>
                <a:latin typeface="Helvetica Neue"/>
                <a:cs typeface="Helvetica Neue"/>
              </a:rPr>
              <a:t>Aging </a:t>
            </a:r>
          </a:p>
        </p:txBody>
      </p:sp>
    </p:spTree>
    <p:extLst>
      <p:ext uri="{BB962C8B-B14F-4D97-AF65-F5344CB8AC3E}">
        <p14:creationId xmlns:p14="http://schemas.microsoft.com/office/powerpoint/2010/main" val="268960344"/>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ubtitle 2"/>
          <p:cNvSpPr txBox="1">
            <a:spLocks/>
          </p:cNvSpPr>
          <p:nvPr/>
        </p:nvSpPr>
        <p:spPr>
          <a:xfrm>
            <a:off x="1235676" y="1919416"/>
            <a:ext cx="6844988" cy="335835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endParaRPr lang="en-US" sz="2800" dirty="0" smtClean="0">
              <a:solidFill>
                <a:srgbClr val="002B58"/>
              </a:solidFill>
              <a:latin typeface="HelveticaNeueLT Std" panose="020B0604020202020204" pitchFamily="34" charset="0"/>
            </a:endParaRPr>
          </a:p>
          <a:p>
            <a:pPr algn="l">
              <a:lnSpc>
                <a:spcPct val="100000"/>
              </a:lnSpc>
            </a:pPr>
            <a:endParaRPr lang="en-US" sz="2800" dirty="0">
              <a:solidFill>
                <a:srgbClr val="002B58"/>
              </a:solidFill>
              <a:latin typeface="HelveticaNeueLT Std" panose="020B0604020202020204" pitchFamily="34" charset="0"/>
            </a:endParaRPr>
          </a:p>
          <a:p>
            <a:pPr marL="342900" indent="-342900" algn="l">
              <a:lnSpc>
                <a:spcPct val="100000"/>
              </a:lnSpc>
              <a:buFont typeface="Arial" panose="020B0604020202020204" pitchFamily="34" charset="0"/>
              <a:buChar char="•"/>
            </a:pPr>
            <a:endParaRPr lang="en-US" sz="2000" dirty="0">
              <a:solidFill>
                <a:srgbClr val="002B58"/>
              </a:solidFill>
              <a:latin typeface="HelveticaNeueLT Std" panose="020B0604020202020204" pitchFamily="34" charset="0"/>
            </a:endParaRPr>
          </a:p>
          <a:p>
            <a:pPr algn="l">
              <a:lnSpc>
                <a:spcPct val="100000"/>
              </a:lnSpc>
            </a:pPr>
            <a:endParaRPr lang="en-US" sz="2000" dirty="0" smtClean="0">
              <a:solidFill>
                <a:srgbClr val="002B58"/>
              </a:solidFill>
              <a:latin typeface="HelveticaNeueLT Std" panose="020B0604020202020204" pitchFamily="34" charset="0"/>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3476" y="870856"/>
            <a:ext cx="8160523" cy="5619335"/>
          </a:xfrm>
          <a:prstGeom prst="rect">
            <a:avLst/>
          </a:prstGeom>
        </p:spPr>
      </p:pic>
      <p:sp>
        <p:nvSpPr>
          <p:cNvPr id="6" name="Title 1"/>
          <p:cNvSpPr txBox="1">
            <a:spLocks/>
          </p:cNvSpPr>
          <p:nvPr/>
        </p:nvSpPr>
        <p:spPr>
          <a:xfrm>
            <a:off x="3139676" y="1102359"/>
            <a:ext cx="3870724" cy="54355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dirty="0" smtClean="0">
                <a:solidFill>
                  <a:srgbClr val="002B58"/>
                </a:solidFill>
                <a:latin typeface="HelveticaNeueLT Std Med" panose="020B0604020202020204" pitchFamily="34" charset="0"/>
              </a:rPr>
              <a:t>IPaT Website Design</a:t>
            </a:r>
            <a:endParaRPr lang="en-US" sz="3000" dirty="0">
              <a:solidFill>
                <a:srgbClr val="002B58"/>
              </a:solidFill>
              <a:latin typeface="HelveticaNeueLT Std Med" panose="020B0604020202020204" pitchFamily="34" charset="0"/>
            </a:endParaRPr>
          </a:p>
        </p:txBody>
      </p:sp>
    </p:spTree>
    <p:extLst>
      <p:ext uri="{BB962C8B-B14F-4D97-AF65-F5344CB8AC3E}">
        <p14:creationId xmlns:p14="http://schemas.microsoft.com/office/powerpoint/2010/main" val="940854514"/>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1526997" y="2984344"/>
            <a:ext cx="6852924" cy="1052945"/>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smtClean="0">
                <a:solidFill>
                  <a:prstClr val="white"/>
                </a:solidFill>
                <a:latin typeface="HelveticaNeueLT Std Extended" panose="020B0807040502030204" pitchFamily="34" charset="0"/>
              </a:rPr>
              <a:t>Engagement Grants</a:t>
            </a:r>
            <a:endParaRPr lang="en-US" dirty="0">
              <a:solidFill>
                <a:prstClr val="white"/>
              </a:solidFill>
              <a:latin typeface="HelveticaNeueLT Std Extended" panose="020B0807040502030204" pitchFamily="34" charset="0"/>
            </a:endParaRPr>
          </a:p>
        </p:txBody>
      </p:sp>
    </p:spTree>
    <p:extLst>
      <p:ext uri="{BB962C8B-B14F-4D97-AF65-F5344CB8AC3E}">
        <p14:creationId xmlns:p14="http://schemas.microsoft.com/office/powerpoint/2010/main" val="3303803571"/>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235676" y="1337493"/>
            <a:ext cx="7224677"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dirty="0">
                <a:solidFill>
                  <a:srgbClr val="002B58"/>
                </a:solidFill>
                <a:latin typeface="HelveticaNeueLT Std Med" panose="020B0604020202020204" pitchFamily="34" charset="0"/>
              </a:rPr>
              <a:t>Promoting Cognitive Systems Research at Georgia Tech</a:t>
            </a:r>
            <a:br>
              <a:rPr lang="en-US" sz="3000" dirty="0">
                <a:solidFill>
                  <a:srgbClr val="002B58"/>
                </a:solidFill>
                <a:latin typeface="HelveticaNeueLT Std Med" panose="020B0604020202020204" pitchFamily="34" charset="0"/>
              </a:rPr>
            </a:br>
            <a:endParaRPr lang="en-US" sz="3000" dirty="0">
              <a:solidFill>
                <a:srgbClr val="002B58"/>
              </a:solidFill>
              <a:latin typeface="HelveticaNeueLT Std Med" panose="020B0604020202020204" pitchFamily="34" charset="0"/>
            </a:endParaRPr>
          </a:p>
        </p:txBody>
      </p:sp>
      <p:sp>
        <p:nvSpPr>
          <p:cNvPr id="5" name="Subtitle 2"/>
          <p:cNvSpPr txBox="1">
            <a:spLocks/>
          </p:cNvSpPr>
          <p:nvPr/>
        </p:nvSpPr>
        <p:spPr>
          <a:xfrm>
            <a:off x="1235676" y="1919416"/>
            <a:ext cx="6844988" cy="335835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2000" dirty="0" smtClean="0">
                <a:solidFill>
                  <a:srgbClr val="002B58"/>
                </a:solidFill>
                <a:latin typeface="HelveticaNeueLT Std" panose="020B0604020202020204" pitchFamily="34" charset="0"/>
              </a:rPr>
              <a:t>Ashok </a:t>
            </a:r>
            <a:r>
              <a:rPr lang="en-US" sz="2000" dirty="0" err="1">
                <a:solidFill>
                  <a:srgbClr val="002B58"/>
                </a:solidFill>
                <a:latin typeface="HelveticaNeueLT Std" panose="020B0604020202020204" pitchFamily="34" charset="0"/>
              </a:rPr>
              <a:t>Goel</a:t>
            </a:r>
            <a:r>
              <a:rPr lang="en-US" sz="2000" dirty="0">
                <a:solidFill>
                  <a:srgbClr val="002B58"/>
                </a:solidFill>
                <a:latin typeface="HelveticaNeueLT Std" panose="020B0604020202020204" pitchFamily="34" charset="0"/>
              </a:rPr>
              <a:t> (IC) and Elizabeth Whitaker (ICL, GTRI)</a:t>
            </a:r>
          </a:p>
          <a:p>
            <a:pPr>
              <a:lnSpc>
                <a:spcPct val="100000"/>
              </a:lnSpc>
            </a:pPr>
            <a:endParaRPr lang="en-US" sz="2000" dirty="0">
              <a:solidFill>
                <a:srgbClr val="002B58"/>
              </a:solidFill>
              <a:latin typeface="HelveticaNeueLT Std" panose="020B0604020202020204" pitchFamily="34" charset="0"/>
            </a:endParaRPr>
          </a:p>
          <a:p>
            <a:pPr>
              <a:lnSpc>
                <a:spcPct val="100000"/>
              </a:lnSpc>
            </a:pPr>
            <a:r>
              <a:rPr lang="en-US" sz="2000" dirty="0">
                <a:solidFill>
                  <a:srgbClr val="002B58"/>
                </a:solidFill>
                <a:latin typeface="HelveticaNeueLT Std" panose="020B0604020202020204" pitchFamily="34" charset="0"/>
              </a:rPr>
              <a:t>Timothy Boone (ICL, GTRI), Michael Hoffmann (Public Policy), Margaret </a:t>
            </a:r>
            <a:r>
              <a:rPr lang="en-US" sz="2000" dirty="0" err="1">
                <a:solidFill>
                  <a:srgbClr val="002B58"/>
                </a:solidFill>
                <a:latin typeface="HelveticaNeueLT Std" panose="020B0604020202020204" pitchFamily="34" charset="0"/>
              </a:rPr>
              <a:t>Loper</a:t>
            </a:r>
            <a:r>
              <a:rPr lang="en-US" sz="2000" dirty="0">
                <a:solidFill>
                  <a:srgbClr val="002B58"/>
                </a:solidFill>
                <a:latin typeface="HelveticaNeueLT Std" panose="020B0604020202020204" pitchFamily="34" charset="0"/>
              </a:rPr>
              <a:t> (ICL, GTRI), Julie </a:t>
            </a:r>
            <a:r>
              <a:rPr lang="en-US" sz="2000" dirty="0" err="1">
                <a:solidFill>
                  <a:srgbClr val="002B58"/>
                </a:solidFill>
                <a:latin typeface="HelveticaNeueLT Std" panose="020B0604020202020204" pitchFamily="34" charset="0"/>
              </a:rPr>
              <a:t>Linsey</a:t>
            </a:r>
            <a:r>
              <a:rPr lang="en-US" sz="2000" dirty="0">
                <a:solidFill>
                  <a:srgbClr val="002B58"/>
                </a:solidFill>
                <a:latin typeface="HelveticaNeueLT Std" panose="020B0604020202020204" pitchFamily="34" charset="0"/>
              </a:rPr>
              <a:t> (ME), Keith </a:t>
            </a:r>
            <a:r>
              <a:rPr lang="en-US" sz="2000" dirty="0" err="1">
                <a:solidFill>
                  <a:srgbClr val="002B58"/>
                </a:solidFill>
                <a:latin typeface="HelveticaNeueLT Std" panose="020B0604020202020204" pitchFamily="34" charset="0"/>
              </a:rPr>
              <a:t>McGreggor</a:t>
            </a:r>
            <a:r>
              <a:rPr lang="en-US" sz="2000" dirty="0">
                <a:solidFill>
                  <a:srgbClr val="002B58"/>
                </a:solidFill>
                <a:latin typeface="HelveticaNeueLT Std" panose="020B0604020202020204" pitchFamily="34" charset="0"/>
              </a:rPr>
              <a:t> (IC), Janet Murray (LMC), Amy Pritchett (AE), Mark </a:t>
            </a:r>
            <a:r>
              <a:rPr lang="en-US" sz="2000" dirty="0" err="1">
                <a:solidFill>
                  <a:srgbClr val="002B58"/>
                </a:solidFill>
                <a:latin typeface="HelveticaNeueLT Std" panose="020B0604020202020204" pitchFamily="34" charset="0"/>
              </a:rPr>
              <a:t>Riedl</a:t>
            </a:r>
            <a:r>
              <a:rPr lang="en-US" sz="2000" dirty="0">
                <a:solidFill>
                  <a:srgbClr val="002B58"/>
                </a:solidFill>
                <a:latin typeface="HelveticaNeueLT Std" panose="020B0604020202020204" pitchFamily="34" charset="0"/>
              </a:rPr>
              <a:t> (IC), Eric Schumacher (Psychology), and Alan Wagner (ATAS, GTRI) </a:t>
            </a:r>
          </a:p>
          <a:p>
            <a:pPr>
              <a:lnSpc>
                <a:spcPct val="100000"/>
              </a:lnSpc>
            </a:pPr>
            <a:endParaRPr lang="en-US" sz="2000" dirty="0">
              <a:solidFill>
                <a:srgbClr val="002B58"/>
              </a:solidFill>
              <a:latin typeface="HelveticaNeueLT Std" panose="020B0604020202020204" pitchFamily="34" charset="0"/>
            </a:endParaRPr>
          </a:p>
        </p:txBody>
      </p:sp>
    </p:spTree>
    <p:extLst>
      <p:ext uri="{BB962C8B-B14F-4D97-AF65-F5344CB8AC3E}">
        <p14:creationId xmlns:p14="http://schemas.microsoft.com/office/powerpoint/2010/main" val="237167649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235676" y="1119010"/>
            <a:ext cx="7224677"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dirty="0" smtClean="0">
                <a:solidFill>
                  <a:srgbClr val="002B58"/>
                </a:solidFill>
                <a:latin typeface="HelveticaNeueLT Std Med" panose="020B0604020202020204" pitchFamily="34" charset="0"/>
              </a:rPr>
              <a:t>IRI Overarching Goals</a:t>
            </a:r>
            <a:endParaRPr lang="en-US" sz="3000" dirty="0">
              <a:solidFill>
                <a:srgbClr val="002B58"/>
              </a:solidFill>
              <a:latin typeface="HelveticaNeueLT Std Med"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288214337"/>
              </p:ext>
            </p:extLst>
          </p:nvPr>
        </p:nvGraphicFramePr>
        <p:xfrm>
          <a:off x="1296276" y="1686416"/>
          <a:ext cx="7847724" cy="4650048"/>
        </p:xfrm>
        <a:graphic>
          <a:graphicData uri="http://schemas.openxmlformats.org/drawingml/2006/table">
            <a:tbl>
              <a:tblPr>
                <a:tableStyleId>{5C22544A-7EE6-4342-B048-85BDC9FD1C3A}</a:tableStyleId>
              </a:tblPr>
              <a:tblGrid>
                <a:gridCol w="1469361"/>
                <a:gridCol w="6378363"/>
              </a:tblGrid>
              <a:tr h="1278439">
                <a:tc>
                  <a:txBody>
                    <a:bodyPr/>
                    <a:lstStyle/>
                    <a:p>
                      <a:pPr marL="0" marR="0" indent="0" algn="l" defTabSz="456660" rtl="0" eaLnBrk="1" fontAlgn="auto" latinLnBrk="0" hangingPunct="1">
                        <a:lnSpc>
                          <a:spcPct val="100000"/>
                        </a:lnSpc>
                        <a:spcBef>
                          <a:spcPts val="0"/>
                        </a:spcBef>
                        <a:spcAft>
                          <a:spcPts val="0"/>
                        </a:spcAft>
                        <a:buClrTx/>
                        <a:buSzTx/>
                        <a:buFontTx/>
                        <a:buNone/>
                        <a:tabLst/>
                        <a:defRPr/>
                      </a:pPr>
                      <a:r>
                        <a:rPr lang="en-US" sz="1600" dirty="0" smtClean="0">
                          <a:solidFill>
                            <a:srgbClr val="1F497D"/>
                          </a:solidFill>
                        </a:rPr>
                        <a:t>Thought</a:t>
                      </a:r>
                      <a:r>
                        <a:rPr lang="en-US" sz="1600" baseline="0" dirty="0" smtClean="0">
                          <a:solidFill>
                            <a:srgbClr val="1F497D"/>
                          </a:solidFill>
                        </a:rPr>
                        <a:t> Leadership and External Partnership</a:t>
                      </a:r>
                      <a:endParaRPr lang="en-US" sz="1600" dirty="0" smtClean="0">
                        <a:solidFill>
                          <a:srgbClr val="1F497D"/>
                        </a:solidFill>
                      </a:endParaRPr>
                    </a:p>
                    <a:p>
                      <a:endParaRPr lang="en-US" sz="1600" dirty="0"/>
                    </a:p>
                  </a:txBody>
                  <a:tcPr marL="86977" marR="260932" marT="43488" marB="43488"/>
                </a:tc>
                <a:tc>
                  <a:txBody>
                    <a:bodyPr/>
                    <a:lstStyle/>
                    <a:p>
                      <a:pPr marL="285750" marR="0" indent="-285750" algn="l" defTabSz="456660" rtl="0" eaLnBrk="1" fontAlgn="auto" latinLnBrk="0" hangingPunct="1">
                        <a:lnSpc>
                          <a:spcPct val="100000"/>
                        </a:lnSpc>
                        <a:spcBef>
                          <a:spcPts val="0"/>
                        </a:spcBef>
                        <a:spcAft>
                          <a:spcPts val="0"/>
                        </a:spcAft>
                        <a:buClrTx/>
                        <a:buSzTx/>
                        <a:buFont typeface="Wingdings" charset="2"/>
                        <a:buChar char="§"/>
                        <a:tabLst/>
                        <a:defRPr/>
                      </a:pPr>
                      <a:r>
                        <a:rPr lang="en-US" sz="1600" baseline="0" dirty="0" smtClean="0">
                          <a:solidFill>
                            <a:srgbClr val="1F497D"/>
                          </a:solidFill>
                        </a:rPr>
                        <a:t>Organize and articulate (inter)national thought leadership</a:t>
                      </a:r>
                    </a:p>
                    <a:p>
                      <a:pPr marL="285750" marR="0" indent="-285750" algn="l" defTabSz="456660" rtl="0" eaLnBrk="1" fontAlgn="auto" latinLnBrk="0" hangingPunct="1">
                        <a:lnSpc>
                          <a:spcPct val="100000"/>
                        </a:lnSpc>
                        <a:spcBef>
                          <a:spcPts val="0"/>
                        </a:spcBef>
                        <a:spcAft>
                          <a:spcPts val="0"/>
                        </a:spcAft>
                        <a:buClrTx/>
                        <a:buSzTx/>
                        <a:buFont typeface="Wingdings" charset="2"/>
                        <a:buChar char="§"/>
                        <a:tabLst/>
                        <a:defRPr/>
                      </a:pPr>
                      <a:r>
                        <a:rPr lang="en-US" sz="1600" baseline="0" dirty="0" smtClean="0">
                          <a:solidFill>
                            <a:srgbClr val="1F497D"/>
                          </a:solidFill>
                        </a:rPr>
                        <a:t>Enable the creation of funding ops through leadership in the </a:t>
                      </a:r>
                      <a:r>
                        <a:rPr lang="en-US" sz="1600" baseline="0" dirty="0" err="1" smtClean="0">
                          <a:solidFill>
                            <a:srgbClr val="1F497D"/>
                          </a:solidFill>
                        </a:rPr>
                        <a:t>dev</a:t>
                      </a:r>
                      <a:r>
                        <a:rPr lang="en-US" sz="1600" baseline="0" dirty="0" smtClean="0">
                          <a:solidFill>
                            <a:srgbClr val="1F497D"/>
                          </a:solidFill>
                        </a:rPr>
                        <a:t> of national and state science and tech priorities</a:t>
                      </a:r>
                      <a:endParaRPr lang="en-US" sz="1600" baseline="0" dirty="0" smtClean="0">
                        <a:solidFill>
                          <a:schemeClr val="dk1"/>
                        </a:solidFill>
                      </a:endParaRPr>
                    </a:p>
                    <a:p>
                      <a:pPr marL="285750" marR="0" indent="-285750" algn="l" defTabSz="456660" rtl="0" eaLnBrk="1" fontAlgn="auto" latinLnBrk="0" hangingPunct="1">
                        <a:lnSpc>
                          <a:spcPct val="100000"/>
                        </a:lnSpc>
                        <a:spcBef>
                          <a:spcPts val="0"/>
                        </a:spcBef>
                        <a:spcAft>
                          <a:spcPts val="0"/>
                        </a:spcAft>
                        <a:buClrTx/>
                        <a:buSzTx/>
                        <a:buFont typeface="Wingdings" charset="2"/>
                        <a:buChar char="§"/>
                        <a:tabLst/>
                        <a:defRPr/>
                      </a:pPr>
                      <a:r>
                        <a:rPr lang="en-US" sz="1600" dirty="0" smtClean="0">
                          <a:solidFill>
                            <a:srgbClr val="1F497D"/>
                          </a:solidFill>
                        </a:rPr>
                        <a:t>Coordinate </a:t>
                      </a:r>
                      <a:r>
                        <a:rPr lang="en-US" sz="1600" dirty="0" smtClean="0">
                          <a:solidFill>
                            <a:srgbClr val="1F497D"/>
                          </a:solidFill>
                        </a:rPr>
                        <a:t>w/ GTRC and EI2 on</a:t>
                      </a:r>
                      <a:r>
                        <a:rPr lang="en-US" sz="1600" baseline="0" dirty="0" smtClean="0">
                          <a:solidFill>
                            <a:srgbClr val="1F497D"/>
                          </a:solidFill>
                        </a:rPr>
                        <a:t> economic </a:t>
                      </a:r>
                      <a:r>
                        <a:rPr lang="en-US" sz="1600" baseline="0" dirty="0" err="1" smtClean="0">
                          <a:solidFill>
                            <a:srgbClr val="1F497D"/>
                          </a:solidFill>
                        </a:rPr>
                        <a:t>dev</a:t>
                      </a:r>
                      <a:r>
                        <a:rPr lang="en-US" sz="1600" baseline="0" dirty="0" smtClean="0">
                          <a:solidFill>
                            <a:srgbClr val="1F497D"/>
                          </a:solidFill>
                        </a:rPr>
                        <a:t> activities</a:t>
                      </a:r>
                    </a:p>
                    <a:p>
                      <a:pPr marL="285750" marR="0" indent="-285750" algn="l" defTabSz="456660" rtl="0" eaLnBrk="1" fontAlgn="auto" latinLnBrk="0" hangingPunct="1">
                        <a:lnSpc>
                          <a:spcPct val="100000"/>
                        </a:lnSpc>
                        <a:spcBef>
                          <a:spcPts val="0"/>
                        </a:spcBef>
                        <a:spcAft>
                          <a:spcPts val="0"/>
                        </a:spcAft>
                        <a:buClrTx/>
                        <a:buSzTx/>
                        <a:buFont typeface="Wingdings" charset="2"/>
                        <a:buChar char="§"/>
                        <a:tabLst/>
                        <a:defRPr/>
                      </a:pPr>
                      <a:r>
                        <a:rPr lang="en-US" sz="1600" baseline="0" dirty="0" smtClean="0">
                          <a:solidFill>
                            <a:srgbClr val="1F497D"/>
                          </a:solidFill>
                        </a:rPr>
                        <a:t>Focal </a:t>
                      </a:r>
                      <a:r>
                        <a:rPr lang="en-US" sz="1600" baseline="0" dirty="0" err="1" smtClean="0">
                          <a:solidFill>
                            <a:srgbClr val="1F497D"/>
                          </a:solidFill>
                        </a:rPr>
                        <a:t>pt</a:t>
                      </a:r>
                      <a:r>
                        <a:rPr lang="en-US" sz="1600" baseline="0" dirty="0" smtClean="0">
                          <a:solidFill>
                            <a:srgbClr val="1F497D"/>
                          </a:solidFill>
                        </a:rPr>
                        <a:t> for interaction with external </a:t>
                      </a:r>
                      <a:r>
                        <a:rPr lang="en-US" sz="1600" baseline="0" dirty="0" smtClean="0">
                          <a:solidFill>
                            <a:srgbClr val="1F497D"/>
                          </a:solidFill>
                        </a:rPr>
                        <a:t>partners</a:t>
                      </a:r>
                      <a:endParaRPr lang="en-US" sz="1600" baseline="0" dirty="0" smtClean="0">
                        <a:solidFill>
                          <a:srgbClr val="1F497D"/>
                        </a:solidFill>
                      </a:endParaRPr>
                    </a:p>
                  </a:txBody>
                  <a:tcPr marL="86977" marR="260932" marT="43488" marB="43488"/>
                </a:tc>
              </a:tr>
              <a:tr h="1518880">
                <a:tc>
                  <a:txBody>
                    <a:bodyPr/>
                    <a:lstStyle/>
                    <a:p>
                      <a:pPr marL="0" marR="0" indent="0" algn="l" defTabSz="456660" rtl="0" eaLnBrk="1" fontAlgn="auto" latinLnBrk="0" hangingPunct="1">
                        <a:lnSpc>
                          <a:spcPct val="100000"/>
                        </a:lnSpc>
                        <a:spcBef>
                          <a:spcPts val="0"/>
                        </a:spcBef>
                        <a:spcAft>
                          <a:spcPts val="0"/>
                        </a:spcAft>
                        <a:buClrTx/>
                        <a:buSzTx/>
                        <a:buFontTx/>
                        <a:buNone/>
                        <a:tabLst/>
                        <a:defRPr/>
                      </a:pPr>
                      <a:r>
                        <a:rPr lang="en-US" sz="1600" dirty="0" smtClean="0">
                          <a:solidFill>
                            <a:srgbClr val="4F81BD"/>
                          </a:solidFill>
                        </a:rPr>
                        <a:t>Internal Coordination and Facilitation</a:t>
                      </a:r>
                    </a:p>
                    <a:p>
                      <a:endParaRPr lang="en-US" sz="1600" dirty="0"/>
                    </a:p>
                  </a:txBody>
                  <a:tcPr marL="86977" marR="260932" marT="43488" marB="43488"/>
                </a:tc>
                <a:tc>
                  <a:txBody>
                    <a:bodyPr/>
                    <a:lstStyle/>
                    <a:p>
                      <a:pPr marL="285750" marR="0" indent="-285750" algn="l" defTabSz="456660" rtl="0" eaLnBrk="1" fontAlgn="auto" latinLnBrk="0" hangingPunct="1">
                        <a:lnSpc>
                          <a:spcPct val="100000"/>
                        </a:lnSpc>
                        <a:spcBef>
                          <a:spcPts val="0"/>
                        </a:spcBef>
                        <a:spcAft>
                          <a:spcPts val="0"/>
                        </a:spcAft>
                        <a:buClrTx/>
                        <a:buSzTx/>
                        <a:buFont typeface="Wingdings" charset="2"/>
                        <a:buChar char="§"/>
                        <a:tabLst/>
                        <a:defRPr/>
                      </a:pPr>
                      <a:r>
                        <a:rPr lang="en-US" sz="1600" dirty="0" smtClean="0">
                          <a:solidFill>
                            <a:srgbClr val="4F81BD"/>
                          </a:solidFill>
                        </a:rPr>
                        <a:t>Catalyze new research directions, maintain</a:t>
                      </a:r>
                      <a:r>
                        <a:rPr lang="en-US" sz="1600" baseline="0" dirty="0" smtClean="0">
                          <a:solidFill>
                            <a:srgbClr val="4F81BD"/>
                          </a:solidFill>
                        </a:rPr>
                        <a:t> a dynamic research portfolio and facilitate the formation of interdisciplinary teams</a:t>
                      </a:r>
                    </a:p>
                    <a:p>
                      <a:pPr marL="285750" marR="0" indent="-285750" algn="l" defTabSz="456660" rtl="0" eaLnBrk="1" fontAlgn="auto" latinLnBrk="0" hangingPunct="1">
                        <a:lnSpc>
                          <a:spcPct val="100000"/>
                        </a:lnSpc>
                        <a:spcBef>
                          <a:spcPts val="0"/>
                        </a:spcBef>
                        <a:spcAft>
                          <a:spcPts val="0"/>
                        </a:spcAft>
                        <a:buClrTx/>
                        <a:buSzTx/>
                        <a:buFont typeface="Wingdings" charset="2"/>
                        <a:buChar char="§"/>
                        <a:tabLst/>
                        <a:defRPr/>
                      </a:pPr>
                      <a:r>
                        <a:rPr lang="en-US" sz="1600" dirty="0" smtClean="0">
                          <a:solidFill>
                            <a:srgbClr val="4F81BD"/>
                          </a:solidFill>
                        </a:rPr>
                        <a:t>Coordination</a:t>
                      </a:r>
                      <a:r>
                        <a:rPr lang="en-US" sz="1600" baseline="0" dirty="0" smtClean="0">
                          <a:solidFill>
                            <a:srgbClr val="4F81BD"/>
                          </a:solidFill>
                        </a:rPr>
                        <a:t> research efforts with colleges, schools, IRCs, CTRs &amp; GTRI</a:t>
                      </a:r>
                    </a:p>
                    <a:p>
                      <a:pPr marL="285750" marR="0" indent="-285750" algn="l" defTabSz="456660" rtl="0" eaLnBrk="1" fontAlgn="auto" latinLnBrk="0" hangingPunct="1">
                        <a:lnSpc>
                          <a:spcPct val="100000"/>
                        </a:lnSpc>
                        <a:spcBef>
                          <a:spcPts val="0"/>
                        </a:spcBef>
                        <a:spcAft>
                          <a:spcPts val="0"/>
                        </a:spcAft>
                        <a:buClrTx/>
                        <a:buSzTx/>
                        <a:buFont typeface="Wingdings" charset="2"/>
                        <a:buChar char="§"/>
                        <a:tabLst/>
                        <a:defRPr/>
                      </a:pPr>
                      <a:r>
                        <a:rPr lang="en-US" sz="1600" baseline="0" dirty="0" smtClean="0">
                          <a:solidFill>
                            <a:srgbClr val="4F81BD"/>
                          </a:solidFill>
                        </a:rPr>
                        <a:t>Support multiple IRCs and CTRs</a:t>
                      </a:r>
                    </a:p>
                    <a:p>
                      <a:pPr marL="285750" marR="0" indent="-285750" algn="l" defTabSz="456660" rtl="0" eaLnBrk="1" fontAlgn="auto" latinLnBrk="0" hangingPunct="1">
                        <a:lnSpc>
                          <a:spcPct val="100000"/>
                        </a:lnSpc>
                        <a:spcBef>
                          <a:spcPts val="0"/>
                        </a:spcBef>
                        <a:spcAft>
                          <a:spcPts val="0"/>
                        </a:spcAft>
                        <a:buClrTx/>
                        <a:buSzTx/>
                        <a:buFont typeface="Wingdings" charset="2"/>
                        <a:buChar char="§"/>
                        <a:tabLst/>
                        <a:defRPr/>
                      </a:pPr>
                      <a:r>
                        <a:rPr lang="en-US" sz="1600" baseline="0" dirty="0" smtClean="0">
                          <a:solidFill>
                            <a:srgbClr val="4F81BD"/>
                          </a:solidFill>
                        </a:rPr>
                        <a:t>Be an inclusive research organization</a:t>
                      </a:r>
                    </a:p>
                    <a:p>
                      <a:pPr marL="285750" marR="0" indent="-285750" algn="l" defTabSz="456660" rtl="0" eaLnBrk="1" fontAlgn="auto" latinLnBrk="0" hangingPunct="1">
                        <a:lnSpc>
                          <a:spcPct val="100000"/>
                        </a:lnSpc>
                        <a:spcBef>
                          <a:spcPts val="0"/>
                        </a:spcBef>
                        <a:spcAft>
                          <a:spcPts val="0"/>
                        </a:spcAft>
                        <a:buClrTx/>
                        <a:buSzTx/>
                        <a:buFont typeface="Wingdings" charset="2"/>
                        <a:buChar char="§"/>
                        <a:tabLst/>
                        <a:defRPr/>
                      </a:pPr>
                      <a:r>
                        <a:rPr lang="en-US" sz="1600" baseline="0" dirty="0" smtClean="0">
                          <a:solidFill>
                            <a:srgbClr val="4F81BD"/>
                          </a:solidFill>
                        </a:rPr>
                        <a:t>Communicate the broad research vision to all members</a:t>
                      </a:r>
                    </a:p>
                  </a:txBody>
                  <a:tcPr marL="86977" marR="260932" marT="43488" marB="43488"/>
                </a:tc>
              </a:tr>
              <a:tr h="1449504">
                <a:tc>
                  <a:txBody>
                    <a:bodyPr/>
                    <a:lstStyle/>
                    <a:p>
                      <a:pPr marL="0" marR="0" indent="0" algn="l" defTabSz="456660" rtl="0" eaLnBrk="1" fontAlgn="auto" latinLnBrk="0" hangingPunct="1">
                        <a:lnSpc>
                          <a:spcPct val="100000"/>
                        </a:lnSpc>
                        <a:spcBef>
                          <a:spcPts val="0"/>
                        </a:spcBef>
                        <a:spcAft>
                          <a:spcPts val="0"/>
                        </a:spcAft>
                        <a:buClrTx/>
                        <a:buSzTx/>
                        <a:buFontTx/>
                        <a:buNone/>
                        <a:tabLst/>
                        <a:defRPr/>
                      </a:pPr>
                      <a:r>
                        <a:rPr lang="en-US" sz="1600" dirty="0" smtClean="0">
                          <a:solidFill>
                            <a:srgbClr val="1F497D"/>
                          </a:solidFill>
                        </a:rPr>
                        <a:t>Resource and Facility </a:t>
                      </a:r>
                      <a:r>
                        <a:rPr lang="en-US" sz="1600" dirty="0" err="1" smtClean="0">
                          <a:solidFill>
                            <a:srgbClr val="1F497D"/>
                          </a:solidFill>
                        </a:rPr>
                        <a:t>Mgmt</a:t>
                      </a:r>
                      <a:endParaRPr lang="en-US" sz="1600" dirty="0" smtClean="0">
                        <a:solidFill>
                          <a:srgbClr val="4F81BD"/>
                        </a:solidFill>
                      </a:endParaRPr>
                    </a:p>
                  </a:txBody>
                  <a:tcPr marL="86977" marR="260932" marT="43488" marB="43488"/>
                </a:tc>
                <a:tc>
                  <a:txBody>
                    <a:bodyPr/>
                    <a:lstStyle/>
                    <a:p>
                      <a:pPr marL="285750" marR="0" indent="-285750" algn="l" defTabSz="456660" rtl="0" eaLnBrk="1" fontAlgn="auto" latinLnBrk="0" hangingPunct="1">
                        <a:lnSpc>
                          <a:spcPct val="100000"/>
                        </a:lnSpc>
                        <a:spcBef>
                          <a:spcPts val="0"/>
                        </a:spcBef>
                        <a:spcAft>
                          <a:spcPts val="0"/>
                        </a:spcAft>
                        <a:buClrTx/>
                        <a:buSzTx/>
                        <a:buFont typeface="Wingdings" charset="2"/>
                        <a:buChar char="§"/>
                        <a:tabLst/>
                        <a:defRPr/>
                      </a:pPr>
                      <a:r>
                        <a:rPr lang="en-US" sz="1600" baseline="0" dirty="0" smtClean="0">
                          <a:solidFill>
                            <a:srgbClr val="1F497D"/>
                          </a:solidFill>
                        </a:rPr>
                        <a:t>Facilitate the use of shared resources (personnel and physical)</a:t>
                      </a:r>
                    </a:p>
                    <a:p>
                      <a:pPr marL="285750" marR="0" indent="-285750" algn="l" defTabSz="456660" rtl="0" eaLnBrk="1" fontAlgn="auto" latinLnBrk="0" hangingPunct="1">
                        <a:lnSpc>
                          <a:spcPct val="100000"/>
                        </a:lnSpc>
                        <a:spcBef>
                          <a:spcPts val="0"/>
                        </a:spcBef>
                        <a:spcAft>
                          <a:spcPts val="0"/>
                        </a:spcAft>
                        <a:buClrTx/>
                        <a:buSzTx/>
                        <a:buFont typeface="Wingdings" charset="2"/>
                        <a:buChar char="§"/>
                        <a:tabLst/>
                        <a:defRPr/>
                      </a:pPr>
                      <a:r>
                        <a:rPr lang="en-US" sz="1600" baseline="0" dirty="0" smtClean="0">
                          <a:solidFill>
                            <a:srgbClr val="1F497D"/>
                          </a:solidFill>
                        </a:rPr>
                        <a:t>Manage / support research space and facilities</a:t>
                      </a:r>
                    </a:p>
                    <a:p>
                      <a:pPr marL="285750" marR="0" indent="-285750" algn="l" defTabSz="456660" rtl="0" eaLnBrk="1" fontAlgn="auto" latinLnBrk="0" hangingPunct="1">
                        <a:lnSpc>
                          <a:spcPct val="100000"/>
                        </a:lnSpc>
                        <a:spcBef>
                          <a:spcPts val="0"/>
                        </a:spcBef>
                        <a:spcAft>
                          <a:spcPts val="0"/>
                        </a:spcAft>
                        <a:buClrTx/>
                        <a:buSzTx/>
                        <a:buFont typeface="Wingdings" charset="2"/>
                        <a:buChar char="§"/>
                        <a:tabLst/>
                        <a:defRPr/>
                      </a:pPr>
                      <a:r>
                        <a:rPr lang="en-US" sz="1600" baseline="0" dirty="0" smtClean="0">
                          <a:solidFill>
                            <a:srgbClr val="1F497D"/>
                          </a:solidFill>
                        </a:rPr>
                        <a:t>Provide staff support and other resources to facilitate the </a:t>
                      </a:r>
                      <a:r>
                        <a:rPr lang="en-US" sz="1600" baseline="0" dirty="0" smtClean="0">
                          <a:solidFill>
                            <a:srgbClr val="1F497D"/>
                          </a:solidFill>
                        </a:rPr>
                        <a:t>development </a:t>
                      </a:r>
                      <a:r>
                        <a:rPr lang="en-US" sz="1600" baseline="0" dirty="0" smtClean="0">
                          <a:solidFill>
                            <a:srgbClr val="1F497D"/>
                          </a:solidFill>
                        </a:rPr>
                        <a:t>of large-scale, multi-investigator extramural grant proposals</a:t>
                      </a:r>
                    </a:p>
                    <a:p>
                      <a:pPr marL="285750" marR="0" indent="-285750" algn="l" defTabSz="456660" rtl="0" eaLnBrk="1" fontAlgn="auto" latinLnBrk="0" hangingPunct="1">
                        <a:lnSpc>
                          <a:spcPct val="100000"/>
                        </a:lnSpc>
                        <a:spcBef>
                          <a:spcPts val="0"/>
                        </a:spcBef>
                        <a:spcAft>
                          <a:spcPts val="0"/>
                        </a:spcAft>
                        <a:buClrTx/>
                        <a:buSzTx/>
                        <a:buFont typeface="Wingdings" charset="2"/>
                        <a:buChar char="§"/>
                        <a:tabLst/>
                        <a:defRPr/>
                      </a:pPr>
                      <a:r>
                        <a:rPr lang="en-US" sz="1600" baseline="0" dirty="0" smtClean="0">
                          <a:solidFill>
                            <a:srgbClr val="1F497D"/>
                          </a:solidFill>
                        </a:rPr>
                        <a:t>Provide seed funding </a:t>
                      </a:r>
                      <a:r>
                        <a:rPr lang="en-US" sz="1600" baseline="0" dirty="0" err="1" smtClean="0">
                          <a:solidFill>
                            <a:srgbClr val="1F497D"/>
                          </a:solidFill>
                        </a:rPr>
                        <a:t>opps</a:t>
                      </a:r>
                      <a:r>
                        <a:rPr lang="en-US" sz="1600" baseline="0" dirty="0" smtClean="0">
                          <a:solidFill>
                            <a:srgbClr val="1F497D"/>
                          </a:solidFill>
                        </a:rPr>
                        <a:t> for new research ideas</a:t>
                      </a:r>
                    </a:p>
                  </a:txBody>
                  <a:tcPr marL="86977" marR="260932" marT="43488" marB="43488"/>
                </a:tc>
              </a:tr>
            </a:tbl>
          </a:graphicData>
        </a:graphic>
      </p:graphicFrame>
    </p:spTree>
    <p:extLst>
      <p:ext uri="{BB962C8B-B14F-4D97-AF65-F5344CB8AC3E}">
        <p14:creationId xmlns:p14="http://schemas.microsoft.com/office/powerpoint/2010/main" val="4104270158"/>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235676" y="859649"/>
            <a:ext cx="7224677"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dirty="0" smtClean="0">
                <a:solidFill>
                  <a:srgbClr val="002B58"/>
                </a:solidFill>
                <a:latin typeface="HelveticaNeueLT Std Med" panose="020B0604020202020204" pitchFamily="34" charset="0"/>
              </a:rPr>
              <a:t>Cognitive Systems</a:t>
            </a:r>
            <a:endParaRPr lang="en-US" sz="3000" dirty="0">
              <a:solidFill>
                <a:srgbClr val="002B58"/>
              </a:solidFill>
              <a:latin typeface="HelveticaNeueLT Std Med" panose="020B0604020202020204" pitchFamily="34" charset="0"/>
            </a:endParaRPr>
          </a:p>
        </p:txBody>
      </p:sp>
      <p:sp>
        <p:nvSpPr>
          <p:cNvPr id="5" name="Subtitle 2"/>
          <p:cNvSpPr txBox="1">
            <a:spLocks/>
          </p:cNvSpPr>
          <p:nvPr/>
        </p:nvSpPr>
        <p:spPr>
          <a:xfrm>
            <a:off x="1235676" y="1919416"/>
            <a:ext cx="6844988" cy="335835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endParaRPr lang="en-US" sz="2000" dirty="0" smtClean="0">
              <a:solidFill>
                <a:srgbClr val="002B58"/>
              </a:solidFill>
              <a:latin typeface="HelveticaNeueLT Std" panose="020B0604020202020204" pitchFamily="34" charset="0"/>
            </a:endParaRPr>
          </a:p>
          <a:p>
            <a:pPr>
              <a:lnSpc>
                <a:spcPct val="100000"/>
              </a:lnSpc>
            </a:pPr>
            <a:endParaRPr lang="en-US" sz="2000" dirty="0">
              <a:solidFill>
                <a:srgbClr val="002B58"/>
              </a:solidFill>
              <a:latin typeface="HelveticaNeueLT Std" panose="020B0604020202020204" pitchFamily="34" charset="0"/>
            </a:endParaRPr>
          </a:p>
          <a:p>
            <a:pPr>
              <a:lnSpc>
                <a:spcPct val="100000"/>
              </a:lnSpc>
            </a:pPr>
            <a:endParaRPr lang="en-US" sz="2000" dirty="0" smtClean="0">
              <a:solidFill>
                <a:srgbClr val="002B58"/>
              </a:solidFill>
              <a:latin typeface="HelveticaNeueLT Std" panose="020B0604020202020204" pitchFamily="34" charset="0"/>
            </a:endParaRPr>
          </a:p>
          <a:p>
            <a:pPr>
              <a:lnSpc>
                <a:spcPct val="100000"/>
              </a:lnSpc>
            </a:pPr>
            <a:endParaRPr lang="en-US" sz="2000" dirty="0">
              <a:solidFill>
                <a:srgbClr val="002B58"/>
              </a:solidFill>
              <a:latin typeface="HelveticaNeueLT Std" panose="020B0604020202020204" pitchFamily="34" charset="0"/>
            </a:endParaRPr>
          </a:p>
          <a:p>
            <a:pPr>
              <a:lnSpc>
                <a:spcPct val="100000"/>
              </a:lnSpc>
            </a:pPr>
            <a:endParaRPr lang="en-US" sz="2000" dirty="0">
              <a:solidFill>
                <a:srgbClr val="002B58"/>
              </a:solidFill>
              <a:latin typeface="HelveticaNeueLT Std" panose="020B0604020202020204" pitchFamily="34" charset="0"/>
            </a:endParaRPr>
          </a:p>
          <a:p>
            <a:pPr>
              <a:lnSpc>
                <a:spcPct val="100000"/>
              </a:lnSpc>
            </a:pPr>
            <a:r>
              <a:rPr lang="en-US" sz="2000" dirty="0">
                <a:solidFill>
                  <a:srgbClr val="002B58"/>
                </a:solidFill>
                <a:latin typeface="HelveticaNeueLT Std" panose="020B0604020202020204" pitchFamily="34" charset="0"/>
              </a:rPr>
              <a:t>Human-level intelligence, typically human-centered intelligence, and often human-like intelligence </a:t>
            </a:r>
          </a:p>
          <a:p>
            <a:pPr>
              <a:lnSpc>
                <a:spcPct val="100000"/>
              </a:lnSpc>
            </a:pPr>
            <a:endParaRPr lang="en-US" sz="2000" dirty="0">
              <a:solidFill>
                <a:srgbClr val="002B58"/>
              </a:solidFill>
              <a:latin typeface="HelveticaNeueLT Std" panose="020B0604020202020204" pitchFamily="34" charset="0"/>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24743" y="1965915"/>
            <a:ext cx="1828800" cy="1828800"/>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62490" y="1965915"/>
            <a:ext cx="1828800" cy="1828800"/>
          </a:xfrm>
          <a:prstGeom prst="rect">
            <a:avLst/>
          </a:prstGeom>
        </p:spPr>
      </p:pic>
    </p:spTree>
    <p:extLst>
      <p:ext uri="{BB962C8B-B14F-4D97-AF65-F5344CB8AC3E}">
        <p14:creationId xmlns:p14="http://schemas.microsoft.com/office/powerpoint/2010/main" val="1941009708"/>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235676" y="671023"/>
            <a:ext cx="7224677"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dirty="0">
                <a:solidFill>
                  <a:srgbClr val="002B58"/>
                </a:solidFill>
                <a:latin typeface="HelveticaNeueLT Std Med" panose="020B0604020202020204" pitchFamily="34" charset="0"/>
              </a:rPr>
              <a:t>A cognitive systems community</a:t>
            </a:r>
          </a:p>
        </p:txBody>
      </p:sp>
      <p:sp>
        <p:nvSpPr>
          <p:cNvPr id="5" name="Subtitle 2"/>
          <p:cNvSpPr txBox="1">
            <a:spLocks/>
          </p:cNvSpPr>
          <p:nvPr/>
        </p:nvSpPr>
        <p:spPr>
          <a:xfrm>
            <a:off x="1235676" y="1919416"/>
            <a:ext cx="6844988" cy="335835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a:buChar char="•"/>
            </a:pPr>
            <a:r>
              <a:rPr lang="en-US" dirty="0">
                <a:solidFill>
                  <a:schemeClr val="accent5">
                    <a:lumMod val="50000"/>
                  </a:schemeClr>
                </a:solidFill>
              </a:rPr>
              <a:t>Seminar series with external speakers</a:t>
            </a:r>
          </a:p>
          <a:p>
            <a:pPr marL="342900" indent="-342900" algn="l">
              <a:buFont typeface="Arial"/>
              <a:buChar char="•"/>
            </a:pPr>
            <a:r>
              <a:rPr lang="en-US" dirty="0">
                <a:solidFill>
                  <a:schemeClr val="accent5">
                    <a:lumMod val="50000"/>
                  </a:schemeClr>
                </a:solidFill>
              </a:rPr>
              <a:t>Monthly meetings</a:t>
            </a:r>
          </a:p>
          <a:p>
            <a:pPr marL="342900" indent="-342900" algn="l">
              <a:buFont typeface="Arial"/>
              <a:buChar char="•"/>
            </a:pPr>
            <a:r>
              <a:rPr lang="en-US" dirty="0">
                <a:solidFill>
                  <a:schemeClr val="accent5">
                    <a:lumMod val="50000"/>
                  </a:schemeClr>
                </a:solidFill>
              </a:rPr>
              <a:t>Yearly workshops</a:t>
            </a:r>
          </a:p>
          <a:p>
            <a:pPr marL="342900" indent="-342900" algn="l">
              <a:buFont typeface="Arial"/>
              <a:buChar char="•"/>
            </a:pPr>
            <a:r>
              <a:rPr lang="en-US" dirty="0">
                <a:solidFill>
                  <a:schemeClr val="accent5">
                    <a:lumMod val="50000"/>
                  </a:schemeClr>
                </a:solidFill>
              </a:rPr>
              <a:t>Foster internal collaboration</a:t>
            </a:r>
          </a:p>
          <a:p>
            <a:pPr marL="342900" indent="-342900" algn="l">
              <a:buFont typeface="Arial"/>
              <a:buChar char="•"/>
            </a:pPr>
            <a:r>
              <a:rPr lang="en-US" dirty="0">
                <a:solidFill>
                  <a:schemeClr val="accent5">
                    <a:lumMod val="50000"/>
                  </a:schemeClr>
                </a:solidFill>
              </a:rPr>
              <a:t>Enhance external visibility</a:t>
            </a:r>
          </a:p>
          <a:p>
            <a:pPr marL="342900" indent="-342900" algn="l">
              <a:buFont typeface="Arial"/>
              <a:buChar char="•"/>
            </a:pPr>
            <a:r>
              <a:rPr lang="en-US" dirty="0">
                <a:solidFill>
                  <a:schemeClr val="accent5">
                    <a:lumMod val="50000"/>
                  </a:schemeClr>
                </a:solidFill>
              </a:rPr>
              <a:t>Big Goal: An interdisciplinary Center for Cognitive Systems!</a:t>
            </a:r>
            <a:endParaRPr lang="en-US" dirty="0">
              <a:solidFill>
                <a:schemeClr val="accent5">
                  <a:lumMod val="50000"/>
                </a:schemeClr>
              </a:solidFill>
            </a:endParaRPr>
          </a:p>
        </p:txBody>
      </p:sp>
    </p:spTree>
    <p:extLst>
      <p:ext uri="{BB962C8B-B14F-4D97-AF65-F5344CB8AC3E}">
        <p14:creationId xmlns:p14="http://schemas.microsoft.com/office/powerpoint/2010/main" val="3351767584"/>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895" y="1581220"/>
            <a:ext cx="8181473" cy="4524315"/>
          </a:xfrm>
          <a:prstGeom prst="rect">
            <a:avLst/>
          </a:prstGeom>
          <a:noFill/>
        </p:spPr>
        <p:txBody>
          <a:bodyPr wrap="square" rtlCol="0">
            <a:spAutoFit/>
          </a:bodyPr>
          <a:lstStyle/>
          <a:p>
            <a:pPr defTabSz="457200"/>
            <a:r>
              <a:rPr lang="en-US" sz="4200" b="1" dirty="0" smtClean="0">
                <a:solidFill>
                  <a:prstClr val="black"/>
                </a:solidFill>
                <a:latin typeface="Garamond"/>
                <a:cs typeface="Garamond"/>
              </a:rPr>
              <a:t>Reimagining Humanities Visualization: A research-through-design workshop for civic and cultural data</a:t>
            </a:r>
          </a:p>
          <a:p>
            <a:pPr defTabSz="457200"/>
            <a:endParaRPr lang="en-US" sz="2400" dirty="0">
              <a:solidFill>
                <a:prstClr val="black"/>
              </a:solidFill>
              <a:latin typeface="Garamond"/>
              <a:cs typeface="Garamond"/>
            </a:endParaRPr>
          </a:p>
          <a:p>
            <a:pPr defTabSz="457200"/>
            <a:r>
              <a:rPr lang="en-US" sz="2400" dirty="0">
                <a:solidFill>
                  <a:prstClr val="black"/>
                </a:solidFill>
                <a:latin typeface="Garamond"/>
                <a:cs typeface="Garamond"/>
              </a:rPr>
              <a:t>Rahul </a:t>
            </a:r>
            <a:r>
              <a:rPr lang="en-US" sz="2400" dirty="0" err="1">
                <a:solidFill>
                  <a:prstClr val="black"/>
                </a:solidFill>
                <a:latin typeface="Garamond"/>
                <a:cs typeface="Garamond"/>
              </a:rPr>
              <a:t>Basole</a:t>
            </a:r>
            <a:r>
              <a:rPr lang="en-US" sz="2400" dirty="0">
                <a:solidFill>
                  <a:prstClr val="black"/>
                </a:solidFill>
                <a:latin typeface="Garamond"/>
                <a:cs typeface="Garamond"/>
              </a:rPr>
              <a:t> (IC), Polo </a:t>
            </a:r>
            <a:r>
              <a:rPr lang="en-US" sz="2400" dirty="0" err="1">
                <a:solidFill>
                  <a:prstClr val="black"/>
                </a:solidFill>
                <a:latin typeface="Garamond"/>
                <a:cs typeface="Garamond"/>
              </a:rPr>
              <a:t>Chau</a:t>
            </a:r>
            <a:r>
              <a:rPr lang="en-US" sz="2400" dirty="0">
                <a:solidFill>
                  <a:prstClr val="black"/>
                </a:solidFill>
                <a:latin typeface="Garamond"/>
                <a:cs typeface="Garamond"/>
              </a:rPr>
              <a:t> (CSE), Carl DiSalvo (LMC), Alex </a:t>
            </a:r>
            <a:r>
              <a:rPr lang="en-US" sz="2400" dirty="0" err="1">
                <a:solidFill>
                  <a:prstClr val="black"/>
                </a:solidFill>
                <a:latin typeface="Garamond"/>
                <a:cs typeface="Garamond"/>
              </a:rPr>
              <a:t>Endert</a:t>
            </a:r>
            <a:r>
              <a:rPr lang="en-US" sz="2400" dirty="0">
                <a:solidFill>
                  <a:prstClr val="black"/>
                </a:solidFill>
                <a:latin typeface="Garamond"/>
                <a:cs typeface="Garamond"/>
              </a:rPr>
              <a:t> (IC), Jim Foley (IC), </a:t>
            </a:r>
            <a:r>
              <a:rPr lang="en-US" sz="2400" dirty="0" err="1">
                <a:solidFill>
                  <a:prstClr val="black"/>
                </a:solidFill>
                <a:latin typeface="Garamond"/>
                <a:cs typeface="Garamond"/>
              </a:rPr>
              <a:t>Nassim</a:t>
            </a:r>
            <a:r>
              <a:rPr lang="en-US" sz="2400" dirty="0">
                <a:solidFill>
                  <a:prstClr val="black"/>
                </a:solidFill>
                <a:latin typeface="Garamond"/>
                <a:cs typeface="Garamond"/>
              </a:rPr>
              <a:t> </a:t>
            </a:r>
            <a:r>
              <a:rPr lang="en-US" sz="2400" dirty="0" err="1">
                <a:solidFill>
                  <a:prstClr val="black"/>
                </a:solidFill>
                <a:latin typeface="Garamond"/>
                <a:cs typeface="Garamond"/>
              </a:rPr>
              <a:t>Jafari</a:t>
            </a:r>
            <a:r>
              <a:rPr lang="en-US" sz="2400" dirty="0" err="1" smtClean="0">
                <a:solidFill>
                  <a:prstClr val="black"/>
                </a:solidFill>
                <a:latin typeface="Garamond"/>
                <a:cs typeface="Garamond"/>
              </a:rPr>
              <a:t>-Naimi</a:t>
            </a:r>
            <a:r>
              <a:rPr lang="en-US" sz="2400" dirty="0" smtClean="0">
                <a:solidFill>
                  <a:prstClr val="black"/>
                </a:solidFill>
                <a:latin typeface="Garamond"/>
                <a:cs typeface="Garamond"/>
              </a:rPr>
              <a:t> </a:t>
            </a:r>
            <a:r>
              <a:rPr lang="en-US" sz="2400" dirty="0">
                <a:solidFill>
                  <a:prstClr val="black"/>
                </a:solidFill>
                <a:latin typeface="Garamond"/>
                <a:cs typeface="Garamond"/>
              </a:rPr>
              <a:t>(LMC), Lauren Klein (LMC), </a:t>
            </a:r>
            <a:r>
              <a:rPr lang="en-US" sz="2400" dirty="0" err="1">
                <a:solidFill>
                  <a:prstClr val="black"/>
                </a:solidFill>
                <a:latin typeface="Garamond"/>
                <a:cs typeface="Garamond"/>
              </a:rPr>
              <a:t>Yanni</a:t>
            </a:r>
            <a:r>
              <a:rPr lang="en-US" sz="2400" dirty="0">
                <a:solidFill>
                  <a:prstClr val="black"/>
                </a:solidFill>
                <a:latin typeface="Garamond"/>
                <a:cs typeface="Garamond"/>
              </a:rPr>
              <a:t> </a:t>
            </a:r>
            <a:r>
              <a:rPr lang="en-US" sz="2400" dirty="0" err="1">
                <a:solidFill>
                  <a:prstClr val="black"/>
                </a:solidFill>
                <a:latin typeface="Garamond"/>
                <a:cs typeface="Garamond"/>
              </a:rPr>
              <a:t>Loukissas</a:t>
            </a:r>
            <a:r>
              <a:rPr lang="en-US" sz="2400" dirty="0">
                <a:solidFill>
                  <a:prstClr val="black"/>
                </a:solidFill>
                <a:latin typeface="Garamond"/>
                <a:cs typeface="Garamond"/>
              </a:rPr>
              <a:t> (LMC), John </a:t>
            </a:r>
            <a:r>
              <a:rPr lang="en-US" sz="2400" dirty="0" err="1">
                <a:solidFill>
                  <a:prstClr val="black"/>
                </a:solidFill>
                <a:latin typeface="Garamond"/>
                <a:cs typeface="Garamond"/>
              </a:rPr>
              <a:t>Stasko</a:t>
            </a:r>
            <a:r>
              <a:rPr lang="en-US" sz="2400" dirty="0">
                <a:solidFill>
                  <a:prstClr val="black"/>
                </a:solidFill>
                <a:latin typeface="Garamond"/>
                <a:cs typeface="Garamond"/>
              </a:rPr>
              <a:t> (IC), </a:t>
            </a:r>
            <a:r>
              <a:rPr lang="en-US" sz="2400" dirty="0" smtClean="0">
                <a:solidFill>
                  <a:prstClr val="black"/>
                </a:solidFill>
                <a:latin typeface="Garamond"/>
                <a:cs typeface="Garamond"/>
              </a:rPr>
              <a:t/>
            </a:r>
            <a:br>
              <a:rPr lang="en-US" sz="2400" dirty="0" smtClean="0">
                <a:solidFill>
                  <a:prstClr val="black"/>
                </a:solidFill>
                <a:latin typeface="Garamond"/>
                <a:cs typeface="Garamond"/>
              </a:rPr>
            </a:br>
            <a:r>
              <a:rPr lang="en-US" sz="2400" dirty="0" smtClean="0">
                <a:solidFill>
                  <a:prstClr val="black"/>
                </a:solidFill>
                <a:latin typeface="Garamond"/>
                <a:cs typeface="Garamond"/>
              </a:rPr>
              <a:t>and </a:t>
            </a:r>
            <a:r>
              <a:rPr lang="en-US" sz="2400" dirty="0" err="1">
                <a:solidFill>
                  <a:prstClr val="black"/>
                </a:solidFill>
                <a:latin typeface="Garamond"/>
                <a:cs typeface="Garamond"/>
              </a:rPr>
              <a:t>Jimeng</a:t>
            </a:r>
            <a:r>
              <a:rPr lang="en-US" sz="2400" dirty="0">
                <a:solidFill>
                  <a:prstClr val="black"/>
                </a:solidFill>
                <a:latin typeface="Garamond"/>
                <a:cs typeface="Garamond"/>
              </a:rPr>
              <a:t> Sun (CSE</a:t>
            </a:r>
            <a:r>
              <a:rPr lang="en-US" sz="2400" dirty="0" smtClean="0">
                <a:solidFill>
                  <a:prstClr val="black"/>
                </a:solidFill>
                <a:latin typeface="Garamond"/>
                <a:cs typeface="Garamond"/>
              </a:rPr>
              <a:t>)</a:t>
            </a:r>
          </a:p>
        </p:txBody>
      </p:sp>
    </p:spTree>
    <p:extLst>
      <p:ext uri="{BB962C8B-B14F-4D97-AF65-F5344CB8AC3E}">
        <p14:creationId xmlns:p14="http://schemas.microsoft.com/office/powerpoint/2010/main" val="3954025520"/>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1263" y="2650697"/>
            <a:ext cx="8181474" cy="2769989"/>
          </a:xfrm>
          <a:prstGeom prst="rect">
            <a:avLst/>
          </a:prstGeom>
          <a:noFill/>
        </p:spPr>
        <p:txBody>
          <a:bodyPr wrap="square" rtlCol="0">
            <a:spAutoFit/>
          </a:bodyPr>
          <a:lstStyle/>
          <a:p>
            <a:pPr defTabSz="457200"/>
            <a:r>
              <a:rPr lang="en-US" sz="5800" dirty="0" smtClean="0">
                <a:solidFill>
                  <a:prstClr val="black"/>
                </a:solidFill>
                <a:latin typeface="Garamond"/>
                <a:cs typeface="Garamond"/>
              </a:rPr>
              <a:t>GT is a center for visualization research and the digital humanities. </a:t>
            </a:r>
            <a:endParaRPr lang="en-US" sz="5800" dirty="0">
              <a:solidFill>
                <a:prstClr val="black"/>
              </a:solidFill>
              <a:latin typeface="Garamond"/>
              <a:cs typeface="Garamond"/>
            </a:endParaRPr>
          </a:p>
        </p:txBody>
      </p:sp>
    </p:spTree>
    <p:extLst>
      <p:ext uri="{BB962C8B-B14F-4D97-AF65-F5344CB8AC3E}">
        <p14:creationId xmlns:p14="http://schemas.microsoft.com/office/powerpoint/2010/main" val="3961105820"/>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1263" y="2650697"/>
            <a:ext cx="8181474" cy="1877437"/>
          </a:xfrm>
          <a:prstGeom prst="rect">
            <a:avLst/>
          </a:prstGeom>
          <a:noFill/>
        </p:spPr>
        <p:txBody>
          <a:bodyPr wrap="square" rtlCol="0">
            <a:spAutoFit/>
          </a:bodyPr>
          <a:lstStyle/>
          <a:p>
            <a:pPr defTabSz="457200"/>
            <a:r>
              <a:rPr lang="en-US" sz="5800" dirty="0" smtClean="0">
                <a:solidFill>
                  <a:prstClr val="black"/>
                </a:solidFill>
                <a:latin typeface="Garamond"/>
                <a:cs typeface="Garamond"/>
              </a:rPr>
              <a:t>Data in humanities research is fractured and messy.</a:t>
            </a:r>
            <a:endParaRPr lang="en-US" sz="5800" dirty="0">
              <a:solidFill>
                <a:prstClr val="black"/>
              </a:solidFill>
              <a:latin typeface="Garamond"/>
              <a:cs typeface="Garamond"/>
            </a:endParaRPr>
          </a:p>
        </p:txBody>
      </p:sp>
    </p:spTree>
    <p:extLst>
      <p:ext uri="{BB962C8B-B14F-4D97-AF65-F5344CB8AC3E}">
        <p14:creationId xmlns:p14="http://schemas.microsoft.com/office/powerpoint/2010/main" val="1468753887"/>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1263" y="2632211"/>
            <a:ext cx="8181474" cy="2769989"/>
          </a:xfrm>
          <a:prstGeom prst="rect">
            <a:avLst/>
          </a:prstGeom>
          <a:noFill/>
        </p:spPr>
        <p:txBody>
          <a:bodyPr wrap="square" rtlCol="0">
            <a:spAutoFit/>
          </a:bodyPr>
          <a:lstStyle/>
          <a:p>
            <a:pPr defTabSz="457200"/>
            <a:r>
              <a:rPr lang="en-US" sz="5800" dirty="0" smtClean="0">
                <a:solidFill>
                  <a:prstClr val="black"/>
                </a:solidFill>
                <a:latin typeface="Garamond"/>
                <a:cs typeface="Garamond"/>
              </a:rPr>
              <a:t>How can we use visualization techniques and tools to explore this data?</a:t>
            </a:r>
            <a:endParaRPr lang="en-US" sz="5800" dirty="0">
              <a:solidFill>
                <a:prstClr val="black"/>
              </a:solidFill>
              <a:latin typeface="Garamond"/>
              <a:cs typeface="Garamond"/>
            </a:endParaRPr>
          </a:p>
        </p:txBody>
      </p:sp>
    </p:spTree>
    <p:extLst>
      <p:ext uri="{BB962C8B-B14F-4D97-AF65-F5344CB8AC3E}">
        <p14:creationId xmlns:p14="http://schemas.microsoft.com/office/powerpoint/2010/main" val="4010280278"/>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5638" y="0"/>
            <a:ext cx="9259637" cy="7206964"/>
          </a:xfrm>
          <a:prstGeom prst="rect">
            <a:avLst/>
          </a:prstGeom>
        </p:spPr>
      </p:pic>
    </p:spTree>
    <p:extLst>
      <p:ext uri="{BB962C8B-B14F-4D97-AF65-F5344CB8AC3E}">
        <p14:creationId xmlns:p14="http://schemas.microsoft.com/office/powerpoint/2010/main" val="3616126049"/>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ebsite_image4.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2206" y="0"/>
            <a:ext cx="5363373" cy="6858000"/>
          </a:xfrm>
          <a:prstGeom prst="rect">
            <a:avLst/>
          </a:prstGeom>
        </p:spPr>
      </p:pic>
    </p:spTree>
    <p:extLst>
      <p:ext uri="{BB962C8B-B14F-4D97-AF65-F5344CB8AC3E}">
        <p14:creationId xmlns:p14="http://schemas.microsoft.com/office/powerpoint/2010/main" val="4002099990"/>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rm_13_l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1162" y="347151"/>
            <a:ext cx="4804003" cy="6163698"/>
          </a:xfrm>
          <a:prstGeom prst="rect">
            <a:avLst/>
          </a:prstGeom>
        </p:spPr>
      </p:pic>
    </p:spTree>
    <p:extLst>
      <p:ext uri="{BB962C8B-B14F-4D97-AF65-F5344CB8AC3E}">
        <p14:creationId xmlns:p14="http://schemas.microsoft.com/office/powerpoint/2010/main" val="1979582916"/>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emings-ar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0632"/>
            <a:ext cx="9144000" cy="6158386"/>
          </a:xfrm>
          <a:prstGeom prst="rect">
            <a:avLst/>
          </a:prstGeom>
        </p:spPr>
      </p:pic>
    </p:spTree>
    <p:extLst>
      <p:ext uri="{BB962C8B-B14F-4D97-AF65-F5344CB8AC3E}">
        <p14:creationId xmlns:p14="http://schemas.microsoft.com/office/powerpoint/2010/main" val="367269029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beth_infograph_tex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2604" y="1869568"/>
            <a:ext cx="8251518" cy="4688364"/>
          </a:xfrm>
          <a:prstGeom prst="rect">
            <a:avLst/>
          </a:prstGeom>
        </p:spPr>
      </p:pic>
      <p:sp>
        <p:nvSpPr>
          <p:cNvPr id="6" name="Title 1"/>
          <p:cNvSpPr txBox="1">
            <a:spLocks/>
          </p:cNvSpPr>
          <p:nvPr/>
        </p:nvSpPr>
        <p:spPr>
          <a:xfrm>
            <a:off x="1235676" y="1119010"/>
            <a:ext cx="8575912" cy="45362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dirty="0" smtClean="0">
                <a:solidFill>
                  <a:srgbClr val="002B58"/>
                </a:solidFill>
                <a:latin typeface="HelveticaNeueLT Std Med" panose="020B0604020202020204" pitchFamily="34" charset="0"/>
              </a:rPr>
              <a:t>Supporting our GT Network</a:t>
            </a:r>
            <a:endParaRPr lang="en-US" sz="3000" dirty="0">
              <a:solidFill>
                <a:srgbClr val="002B58"/>
              </a:solidFill>
              <a:latin typeface="HelveticaNeueLT Std Med" panose="020B0604020202020204" pitchFamily="34" charset="0"/>
            </a:endParaRPr>
          </a:p>
        </p:txBody>
      </p:sp>
    </p:spTree>
    <p:extLst>
      <p:ext uri="{BB962C8B-B14F-4D97-AF65-F5344CB8AC3E}">
        <p14:creationId xmlns:p14="http://schemas.microsoft.com/office/powerpoint/2010/main" val="568878838"/>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1474" y="636781"/>
            <a:ext cx="8702842" cy="5878533"/>
          </a:xfrm>
          <a:prstGeom prst="rect">
            <a:avLst/>
          </a:prstGeom>
          <a:noFill/>
        </p:spPr>
        <p:txBody>
          <a:bodyPr wrap="square" rtlCol="0">
            <a:spAutoFit/>
          </a:bodyPr>
          <a:lstStyle/>
          <a:p>
            <a:pPr defTabSz="457200"/>
            <a:r>
              <a:rPr lang="en-US" sz="5800" dirty="0" smtClean="0">
                <a:solidFill>
                  <a:prstClr val="black"/>
                </a:solidFill>
                <a:latin typeface="Garamond"/>
                <a:cs typeface="Garamond"/>
              </a:rPr>
              <a:t>Spring 2016 Workshop</a:t>
            </a:r>
            <a:br>
              <a:rPr lang="en-US" sz="5800" dirty="0" smtClean="0">
                <a:solidFill>
                  <a:prstClr val="black"/>
                </a:solidFill>
                <a:latin typeface="Garamond"/>
                <a:cs typeface="Garamond"/>
              </a:rPr>
            </a:br>
            <a:endParaRPr lang="en-US" sz="3600" dirty="0" smtClean="0">
              <a:solidFill>
                <a:prstClr val="black"/>
              </a:solidFill>
              <a:latin typeface="Garamond"/>
              <a:cs typeface="Garamond"/>
            </a:endParaRPr>
          </a:p>
          <a:p>
            <a:pPr defTabSz="457200"/>
            <a:r>
              <a:rPr lang="en-US" sz="3600" dirty="0" smtClean="0">
                <a:solidFill>
                  <a:prstClr val="black"/>
                </a:solidFill>
                <a:latin typeface="Garamond"/>
                <a:cs typeface="Garamond"/>
              </a:rPr>
              <a:t>2-days</a:t>
            </a:r>
          </a:p>
          <a:p>
            <a:pPr defTabSz="457200"/>
            <a:endParaRPr lang="en-US" sz="1000" dirty="0" smtClean="0">
              <a:solidFill>
                <a:prstClr val="black"/>
              </a:solidFill>
              <a:latin typeface="Garamond"/>
              <a:cs typeface="Garamond"/>
            </a:endParaRPr>
          </a:p>
          <a:p>
            <a:pPr defTabSz="457200"/>
            <a:r>
              <a:rPr lang="en-US" sz="3600" dirty="0" smtClean="0">
                <a:solidFill>
                  <a:prstClr val="black"/>
                </a:solidFill>
                <a:latin typeface="Garamond"/>
                <a:cs typeface="Garamond"/>
              </a:rPr>
              <a:t>20-30 participants</a:t>
            </a:r>
          </a:p>
          <a:p>
            <a:pPr defTabSz="457200"/>
            <a:endParaRPr lang="en-US" sz="1000" dirty="0" smtClean="0">
              <a:solidFill>
                <a:prstClr val="black"/>
              </a:solidFill>
              <a:latin typeface="Garamond"/>
              <a:cs typeface="Garamond"/>
            </a:endParaRPr>
          </a:p>
          <a:p>
            <a:pPr defTabSz="457200"/>
            <a:r>
              <a:rPr lang="en-US" sz="3600" dirty="0" smtClean="0">
                <a:solidFill>
                  <a:prstClr val="black"/>
                </a:solidFill>
                <a:latin typeface="Garamond"/>
                <a:cs typeface="Garamond"/>
              </a:rPr>
              <a:t>Information Designers, Visualization</a:t>
            </a:r>
            <a:br>
              <a:rPr lang="en-US" sz="3600" dirty="0" smtClean="0">
                <a:solidFill>
                  <a:prstClr val="black"/>
                </a:solidFill>
                <a:latin typeface="Garamond"/>
                <a:cs typeface="Garamond"/>
              </a:rPr>
            </a:br>
            <a:r>
              <a:rPr lang="en-US" sz="3600" dirty="0" smtClean="0">
                <a:solidFill>
                  <a:prstClr val="black"/>
                </a:solidFill>
                <a:latin typeface="Garamond"/>
                <a:cs typeface="Garamond"/>
              </a:rPr>
              <a:t>    Researchers &amp; Humanities Scholars </a:t>
            </a:r>
          </a:p>
          <a:p>
            <a:pPr defTabSz="457200"/>
            <a:endParaRPr lang="en-US" sz="1000" dirty="0" smtClean="0">
              <a:solidFill>
                <a:prstClr val="black"/>
              </a:solidFill>
              <a:latin typeface="Garamond"/>
              <a:cs typeface="Garamond"/>
            </a:endParaRPr>
          </a:p>
          <a:p>
            <a:pPr defTabSz="457200"/>
            <a:r>
              <a:rPr lang="en-US" sz="3600" dirty="0" smtClean="0">
                <a:solidFill>
                  <a:prstClr val="black"/>
                </a:solidFill>
                <a:latin typeface="Garamond"/>
                <a:cs typeface="Garamond"/>
              </a:rPr>
              <a:t>Low-fidelity </a:t>
            </a:r>
            <a:r>
              <a:rPr lang="en-US" sz="3600" dirty="0">
                <a:solidFill>
                  <a:prstClr val="black"/>
                </a:solidFill>
                <a:latin typeface="Garamond"/>
                <a:cs typeface="Garamond"/>
              </a:rPr>
              <a:t>p</a:t>
            </a:r>
            <a:r>
              <a:rPr lang="en-US" sz="3600" dirty="0" smtClean="0">
                <a:solidFill>
                  <a:prstClr val="black"/>
                </a:solidFill>
                <a:latin typeface="Garamond"/>
                <a:cs typeface="Garamond"/>
              </a:rPr>
              <a:t>rototyping of new visualization</a:t>
            </a:r>
            <a:br>
              <a:rPr lang="en-US" sz="3600" dirty="0" smtClean="0">
                <a:solidFill>
                  <a:prstClr val="black"/>
                </a:solidFill>
                <a:latin typeface="Garamond"/>
                <a:cs typeface="Garamond"/>
              </a:rPr>
            </a:br>
            <a:r>
              <a:rPr lang="en-US" sz="3600" dirty="0" smtClean="0">
                <a:solidFill>
                  <a:prstClr val="black"/>
                </a:solidFill>
                <a:latin typeface="Garamond"/>
                <a:cs typeface="Garamond"/>
              </a:rPr>
              <a:t>    techniques and tools</a:t>
            </a:r>
          </a:p>
          <a:p>
            <a:pPr defTabSz="457200"/>
            <a:r>
              <a:rPr lang="en-US" sz="3600" dirty="0" smtClean="0">
                <a:solidFill>
                  <a:prstClr val="black"/>
                </a:solidFill>
                <a:latin typeface="Garamond"/>
                <a:cs typeface="Garamond"/>
              </a:rPr>
              <a:t> </a:t>
            </a:r>
            <a:endParaRPr lang="en-US" sz="3600" dirty="0">
              <a:solidFill>
                <a:prstClr val="black"/>
              </a:solidFill>
              <a:latin typeface="Garamond"/>
              <a:cs typeface="Garamond"/>
            </a:endParaRPr>
          </a:p>
        </p:txBody>
      </p:sp>
    </p:spTree>
    <p:extLst>
      <p:ext uri="{BB962C8B-B14F-4D97-AF65-F5344CB8AC3E}">
        <p14:creationId xmlns:p14="http://schemas.microsoft.com/office/powerpoint/2010/main" val="162051850"/>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02958" y="3649395"/>
            <a:ext cx="3318164" cy="581999"/>
          </a:xfrm>
        </p:spPr>
        <p:txBody>
          <a:bodyPr>
            <a:normAutofit/>
          </a:bodyPr>
          <a:lstStyle/>
          <a:p>
            <a:pPr algn="l"/>
            <a:r>
              <a:rPr lang="en-US" sz="2700" dirty="0" smtClean="0">
                <a:solidFill>
                  <a:schemeClr val="bg1"/>
                </a:solidFill>
                <a:latin typeface="HelveticaNeueLT Std Med Ext" panose="020B0707030502030204" pitchFamily="34" charset="0"/>
              </a:rPr>
              <a:t>IPaT Fall Town Hall</a:t>
            </a:r>
            <a:endParaRPr lang="en-US" sz="2700" dirty="0">
              <a:solidFill>
                <a:schemeClr val="bg1"/>
              </a:solidFill>
              <a:latin typeface="HelveticaNeueLT Std Med Ext" panose="020B0707030502030204" pitchFamily="34" charset="0"/>
            </a:endParaRPr>
          </a:p>
        </p:txBody>
      </p:sp>
      <p:sp>
        <p:nvSpPr>
          <p:cNvPr id="5" name="Subtitle 2"/>
          <p:cNvSpPr>
            <a:spLocks noGrp="1"/>
          </p:cNvSpPr>
          <p:nvPr>
            <p:ph type="subTitle" idx="1"/>
          </p:nvPr>
        </p:nvSpPr>
        <p:spPr>
          <a:xfrm>
            <a:off x="1002958" y="4231394"/>
            <a:ext cx="3318164" cy="351775"/>
          </a:xfrm>
        </p:spPr>
        <p:txBody>
          <a:bodyPr>
            <a:normAutofit fontScale="92500" lnSpcReduction="20000"/>
          </a:bodyPr>
          <a:lstStyle/>
          <a:p>
            <a:pPr algn="l"/>
            <a:r>
              <a:rPr lang="en-US" dirty="0" smtClean="0">
                <a:solidFill>
                  <a:schemeClr val="bg1"/>
                </a:solidFill>
                <a:latin typeface="HelveticaNeueLT Std Lt" panose="020B0403020202020204" pitchFamily="34" charset="0"/>
              </a:rPr>
              <a:t>Aug 21, 2015</a:t>
            </a:r>
            <a:endParaRPr lang="en-US" dirty="0">
              <a:solidFill>
                <a:schemeClr val="bg1"/>
              </a:solidFill>
              <a:latin typeface="HelveticaNeueLT Std Lt" panose="020B0403020202020204" pitchFamily="34" charset="0"/>
            </a:endParaRPr>
          </a:p>
        </p:txBody>
      </p:sp>
    </p:spTree>
    <p:extLst>
      <p:ext uri="{BB962C8B-B14F-4D97-AF65-F5344CB8AC3E}">
        <p14:creationId xmlns:p14="http://schemas.microsoft.com/office/powerpoint/2010/main" val="52281460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6.xml><?xml version="1.0" encoding="utf-8"?>
<a:theme xmlns:a="http://schemas.openxmlformats.org/drawingml/2006/main" name="1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7.xml><?xml version="1.0" encoding="utf-8"?>
<a:theme xmlns:a="http://schemas.openxmlformats.org/drawingml/2006/main" name="1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8.xml><?xml version="1.0" encoding="utf-8"?>
<a:theme xmlns:a="http://schemas.openxmlformats.org/drawingml/2006/main" name="1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0.xml><?xml version="1.0" encoding="utf-8"?>
<a:theme xmlns:a="http://schemas.openxmlformats.org/drawingml/2006/main" name="2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2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2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2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2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0.xml><?xml version="1.0" encoding="utf-8"?>
<a:theme xmlns:a="http://schemas.openxmlformats.org/drawingml/2006/main" name="3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1.xml><?xml version="1.0" encoding="utf-8"?>
<a:theme xmlns:a="http://schemas.openxmlformats.org/drawingml/2006/main" name="2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3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3.xml><?xml version="1.0" encoding="utf-8"?>
<a:theme xmlns:a="http://schemas.openxmlformats.org/drawingml/2006/main" name="3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4.xml><?xml version="1.0" encoding="utf-8"?>
<a:theme xmlns:a="http://schemas.openxmlformats.org/drawingml/2006/main" name="3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5.xml><?xml version="1.0" encoding="utf-8"?>
<a:theme xmlns:a="http://schemas.openxmlformats.org/drawingml/2006/main" name="3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6.xml><?xml version="1.0" encoding="utf-8"?>
<a:theme xmlns:a="http://schemas.openxmlformats.org/drawingml/2006/main" name="3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7.xml><?xml version="1.0" encoding="utf-8"?>
<a:theme xmlns:a="http://schemas.openxmlformats.org/drawingml/2006/main" name="3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4768</TotalTime>
  <Words>4079</Words>
  <Application>Microsoft Macintosh PowerPoint</Application>
  <PresentationFormat>On-screen Show (4:3)</PresentationFormat>
  <Paragraphs>709</Paragraphs>
  <Slides>91</Slides>
  <Notes>18</Notes>
  <HiddenSlides>0</HiddenSlides>
  <MMClips>0</MMClips>
  <ScaleCrop>false</ScaleCrop>
  <HeadingPairs>
    <vt:vector size="4" baseType="variant">
      <vt:variant>
        <vt:lpstr>Theme</vt:lpstr>
      </vt:variant>
      <vt:variant>
        <vt:i4>37</vt:i4>
      </vt:variant>
      <vt:variant>
        <vt:lpstr>Slide Titles</vt:lpstr>
      </vt:variant>
      <vt:variant>
        <vt:i4>91</vt:i4>
      </vt:variant>
    </vt:vector>
  </HeadingPairs>
  <TitlesOfParts>
    <vt:vector size="128" baseType="lpstr">
      <vt:lpstr>Office Theme</vt:lpstr>
      <vt:lpstr>1_Office Theme</vt:lpstr>
      <vt:lpstr>2_Office Theme</vt:lpstr>
      <vt:lpstr>4_Office Theme</vt:lpstr>
      <vt:lpstr>3_Office Theme</vt:lpstr>
      <vt:lpstr>6_Office Theme</vt:lpstr>
      <vt:lpstr>5_Office Theme</vt:lpstr>
      <vt:lpstr>7_Office Theme</vt:lpstr>
      <vt:lpstr>9_Office Theme</vt:lpstr>
      <vt:lpstr>10_Office Theme</vt:lpstr>
      <vt:lpstr>8_Office Theme</vt:lpstr>
      <vt:lpstr>11_Office Theme</vt:lpstr>
      <vt:lpstr>14_Office Theme</vt:lpstr>
      <vt:lpstr>13_Office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12_Office Theme</vt:lpstr>
      <vt:lpstr>26_Office Theme</vt:lpstr>
      <vt:lpstr>27_Office Theme</vt:lpstr>
      <vt:lpstr>29_Office Theme</vt:lpstr>
      <vt:lpstr>30_Office Theme</vt:lpstr>
      <vt:lpstr>28_Office Theme</vt:lpstr>
      <vt:lpstr>31_Office Theme</vt:lpstr>
      <vt:lpstr>32_Office Theme</vt:lpstr>
      <vt:lpstr>33_Office Theme</vt:lpstr>
      <vt:lpstr>34_Office Theme</vt:lpstr>
      <vt:lpstr>35_Office Theme</vt:lpstr>
      <vt:lpstr>36_Office Theme</vt:lpstr>
      <vt:lpstr>IPaT Fall Town Hall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Trackers showed promise for improving overall health with older consumers but presented some usability issues.</vt:lpstr>
      <vt:lpstr>Only 42 % planned to continue to use such a device in the future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IPaT Marketing Communications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IPaT Fall Town Hall</vt:lpstr>
    </vt:vector>
  </TitlesOfParts>
  <Company>Georgia Institute of Technology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Perez, Raul N</dc:creator>
  <cp:lastModifiedBy>Elizabeth Mynatt</cp:lastModifiedBy>
  <cp:revision>108</cp:revision>
  <dcterms:created xsi:type="dcterms:W3CDTF">2015-08-10T14:57:25Z</dcterms:created>
  <dcterms:modified xsi:type="dcterms:W3CDTF">2015-08-21T18:12:42Z</dcterms:modified>
</cp:coreProperties>
</file>